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71" r:id="rId4"/>
    <p:sldId id="272" r:id="rId5"/>
    <p:sldId id="273" r:id="rId6"/>
    <p:sldId id="274" r:id="rId7"/>
    <p:sldId id="275" r:id="rId8"/>
    <p:sldId id="276" r:id="rId9"/>
    <p:sldId id="277" r:id="rId10"/>
    <p:sldId id="278" r:id="rId11"/>
    <p:sldId id="279" r:id="rId12"/>
    <p:sldId id="280" r:id="rId13"/>
    <p:sldId id="281" r:id="rId14"/>
    <p:sldId id="282" r:id="rId15"/>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47"/>
    <p:restoredTop sz="94882"/>
  </p:normalViewPr>
  <p:slideViewPr>
    <p:cSldViewPr snapToGrid="0">
      <p:cViewPr varScale="1">
        <p:scale>
          <a:sx n="104" d="100"/>
          <a:sy n="104" d="100"/>
        </p:scale>
        <p:origin x="111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jpe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E771D-1812-EB49-38C6-A7522CFAE5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05EB78F6-5314-D41B-0CE1-2954190991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2BC99764-B96F-A0AB-F2A0-810425DBE535}"/>
              </a:ext>
            </a:extLst>
          </p:cNvPr>
          <p:cNvSpPr>
            <a:spLocks noGrp="1"/>
          </p:cNvSpPr>
          <p:nvPr>
            <p:ph type="dt" sz="half" idx="10"/>
          </p:nvPr>
        </p:nvSpPr>
        <p:spPr/>
        <p:txBody>
          <a:bodyPr/>
          <a:lstStyle/>
          <a:p>
            <a:fld id="{21B19AD1-DEF1-574D-9079-4E0D10046B81}" type="datetimeFigureOut">
              <a:rPr lang="en-IL" smtClean="0"/>
              <a:t>14/07/2024</a:t>
            </a:fld>
            <a:endParaRPr lang="en-IL"/>
          </a:p>
        </p:txBody>
      </p:sp>
      <p:sp>
        <p:nvSpPr>
          <p:cNvPr id="5" name="Footer Placeholder 4">
            <a:extLst>
              <a:ext uri="{FF2B5EF4-FFF2-40B4-BE49-F238E27FC236}">
                <a16:creationId xmlns:a16="http://schemas.microsoft.com/office/drawing/2014/main" id="{DB760D4E-0E08-C4F6-8AD9-451E9299C3B1}"/>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9DD64603-9EBA-2CF4-F610-FCE6056E4233}"/>
              </a:ext>
            </a:extLst>
          </p:cNvPr>
          <p:cNvSpPr>
            <a:spLocks noGrp="1"/>
          </p:cNvSpPr>
          <p:nvPr>
            <p:ph type="sldNum" sz="quarter" idx="12"/>
          </p:nvPr>
        </p:nvSpPr>
        <p:spPr/>
        <p:txBody>
          <a:bodyPr/>
          <a:lstStyle/>
          <a:p>
            <a:fld id="{E84EEC17-6393-0544-80BF-77B3431B5704}" type="slidenum">
              <a:rPr lang="en-IL" smtClean="0"/>
              <a:t>‹#›</a:t>
            </a:fld>
            <a:endParaRPr lang="en-IL"/>
          </a:p>
        </p:txBody>
      </p:sp>
    </p:spTree>
    <p:extLst>
      <p:ext uri="{BB962C8B-B14F-4D97-AF65-F5344CB8AC3E}">
        <p14:creationId xmlns:p14="http://schemas.microsoft.com/office/powerpoint/2010/main" val="2463084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15103-C5A4-C497-10D8-6BDDD3F88D53}"/>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CFE63C16-0DED-F446-92E6-36E107371A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A2C336BE-A695-8904-AB1A-F18456AF6E5B}"/>
              </a:ext>
            </a:extLst>
          </p:cNvPr>
          <p:cNvSpPr>
            <a:spLocks noGrp="1"/>
          </p:cNvSpPr>
          <p:nvPr>
            <p:ph type="dt" sz="half" idx="10"/>
          </p:nvPr>
        </p:nvSpPr>
        <p:spPr/>
        <p:txBody>
          <a:bodyPr/>
          <a:lstStyle/>
          <a:p>
            <a:fld id="{21B19AD1-DEF1-574D-9079-4E0D10046B81}" type="datetimeFigureOut">
              <a:rPr lang="en-IL" smtClean="0"/>
              <a:t>14/07/2024</a:t>
            </a:fld>
            <a:endParaRPr lang="en-IL"/>
          </a:p>
        </p:txBody>
      </p:sp>
      <p:sp>
        <p:nvSpPr>
          <p:cNvPr id="5" name="Footer Placeholder 4">
            <a:extLst>
              <a:ext uri="{FF2B5EF4-FFF2-40B4-BE49-F238E27FC236}">
                <a16:creationId xmlns:a16="http://schemas.microsoft.com/office/drawing/2014/main" id="{BF38CD6B-E2DB-B19C-3334-7B3289529B8A}"/>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B1CE8E82-C709-4D80-2B73-27C2BF9F407B}"/>
              </a:ext>
            </a:extLst>
          </p:cNvPr>
          <p:cNvSpPr>
            <a:spLocks noGrp="1"/>
          </p:cNvSpPr>
          <p:nvPr>
            <p:ph type="sldNum" sz="quarter" idx="12"/>
          </p:nvPr>
        </p:nvSpPr>
        <p:spPr/>
        <p:txBody>
          <a:bodyPr/>
          <a:lstStyle/>
          <a:p>
            <a:fld id="{E84EEC17-6393-0544-80BF-77B3431B5704}" type="slidenum">
              <a:rPr lang="en-IL" smtClean="0"/>
              <a:t>‹#›</a:t>
            </a:fld>
            <a:endParaRPr lang="en-IL"/>
          </a:p>
        </p:txBody>
      </p:sp>
    </p:spTree>
    <p:extLst>
      <p:ext uri="{BB962C8B-B14F-4D97-AF65-F5344CB8AC3E}">
        <p14:creationId xmlns:p14="http://schemas.microsoft.com/office/powerpoint/2010/main" val="3015076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CE7117-88D2-DC99-6955-F76CA8308D9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09540913-08AC-A4BC-7486-254CE18A7D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E9305925-9A6D-0597-829E-51B73AA67F41}"/>
              </a:ext>
            </a:extLst>
          </p:cNvPr>
          <p:cNvSpPr>
            <a:spLocks noGrp="1"/>
          </p:cNvSpPr>
          <p:nvPr>
            <p:ph type="dt" sz="half" idx="10"/>
          </p:nvPr>
        </p:nvSpPr>
        <p:spPr/>
        <p:txBody>
          <a:bodyPr/>
          <a:lstStyle/>
          <a:p>
            <a:fld id="{21B19AD1-DEF1-574D-9079-4E0D10046B81}" type="datetimeFigureOut">
              <a:rPr lang="en-IL" smtClean="0"/>
              <a:t>14/07/2024</a:t>
            </a:fld>
            <a:endParaRPr lang="en-IL"/>
          </a:p>
        </p:txBody>
      </p:sp>
      <p:sp>
        <p:nvSpPr>
          <p:cNvPr id="5" name="Footer Placeholder 4">
            <a:extLst>
              <a:ext uri="{FF2B5EF4-FFF2-40B4-BE49-F238E27FC236}">
                <a16:creationId xmlns:a16="http://schemas.microsoft.com/office/drawing/2014/main" id="{BD39D0ED-3651-6315-CBA9-CD20B6C707AD}"/>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9EEDF599-E2ED-5E6D-B965-5855AF1D1B0D}"/>
              </a:ext>
            </a:extLst>
          </p:cNvPr>
          <p:cNvSpPr>
            <a:spLocks noGrp="1"/>
          </p:cNvSpPr>
          <p:nvPr>
            <p:ph type="sldNum" sz="quarter" idx="12"/>
          </p:nvPr>
        </p:nvSpPr>
        <p:spPr/>
        <p:txBody>
          <a:bodyPr/>
          <a:lstStyle/>
          <a:p>
            <a:fld id="{E84EEC17-6393-0544-80BF-77B3431B5704}" type="slidenum">
              <a:rPr lang="en-IL" smtClean="0"/>
              <a:t>‹#›</a:t>
            </a:fld>
            <a:endParaRPr lang="en-IL"/>
          </a:p>
        </p:txBody>
      </p:sp>
    </p:spTree>
    <p:extLst>
      <p:ext uri="{BB962C8B-B14F-4D97-AF65-F5344CB8AC3E}">
        <p14:creationId xmlns:p14="http://schemas.microsoft.com/office/powerpoint/2010/main" val="664751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97A35-C15A-4486-6C74-8EB39D6993E5}"/>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6E2FABAA-D994-37BB-108A-DADA5E720F3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CCA38DA5-AE20-1037-B262-979331A6FF79}"/>
              </a:ext>
            </a:extLst>
          </p:cNvPr>
          <p:cNvSpPr>
            <a:spLocks noGrp="1"/>
          </p:cNvSpPr>
          <p:nvPr>
            <p:ph type="dt" sz="half" idx="10"/>
          </p:nvPr>
        </p:nvSpPr>
        <p:spPr/>
        <p:txBody>
          <a:bodyPr/>
          <a:lstStyle/>
          <a:p>
            <a:fld id="{21B19AD1-DEF1-574D-9079-4E0D10046B81}" type="datetimeFigureOut">
              <a:rPr lang="en-IL" smtClean="0"/>
              <a:t>14/07/2024</a:t>
            </a:fld>
            <a:endParaRPr lang="en-IL"/>
          </a:p>
        </p:txBody>
      </p:sp>
      <p:sp>
        <p:nvSpPr>
          <p:cNvPr id="5" name="Footer Placeholder 4">
            <a:extLst>
              <a:ext uri="{FF2B5EF4-FFF2-40B4-BE49-F238E27FC236}">
                <a16:creationId xmlns:a16="http://schemas.microsoft.com/office/drawing/2014/main" id="{B99CB124-827A-BC29-0D75-27C5FF5F1A8D}"/>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5532C3F2-B176-AA4C-B251-05F6886A1C59}"/>
              </a:ext>
            </a:extLst>
          </p:cNvPr>
          <p:cNvSpPr>
            <a:spLocks noGrp="1"/>
          </p:cNvSpPr>
          <p:nvPr>
            <p:ph type="sldNum" sz="quarter" idx="12"/>
          </p:nvPr>
        </p:nvSpPr>
        <p:spPr/>
        <p:txBody>
          <a:bodyPr/>
          <a:lstStyle/>
          <a:p>
            <a:fld id="{E84EEC17-6393-0544-80BF-77B3431B5704}" type="slidenum">
              <a:rPr lang="en-IL" smtClean="0"/>
              <a:t>‹#›</a:t>
            </a:fld>
            <a:endParaRPr lang="en-IL"/>
          </a:p>
        </p:txBody>
      </p:sp>
    </p:spTree>
    <p:extLst>
      <p:ext uri="{BB962C8B-B14F-4D97-AF65-F5344CB8AC3E}">
        <p14:creationId xmlns:p14="http://schemas.microsoft.com/office/powerpoint/2010/main" val="2129372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CA6D7-36BC-EBCB-0B0F-4F64A6684B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0452EEE6-9786-ADA7-BB18-550143C8705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CA8216D-8E51-239A-042D-0F6C28255898}"/>
              </a:ext>
            </a:extLst>
          </p:cNvPr>
          <p:cNvSpPr>
            <a:spLocks noGrp="1"/>
          </p:cNvSpPr>
          <p:nvPr>
            <p:ph type="dt" sz="half" idx="10"/>
          </p:nvPr>
        </p:nvSpPr>
        <p:spPr/>
        <p:txBody>
          <a:bodyPr/>
          <a:lstStyle/>
          <a:p>
            <a:fld id="{21B19AD1-DEF1-574D-9079-4E0D10046B81}" type="datetimeFigureOut">
              <a:rPr lang="en-IL" smtClean="0"/>
              <a:t>14/07/2024</a:t>
            </a:fld>
            <a:endParaRPr lang="en-IL"/>
          </a:p>
        </p:txBody>
      </p:sp>
      <p:sp>
        <p:nvSpPr>
          <p:cNvPr id="5" name="Footer Placeholder 4">
            <a:extLst>
              <a:ext uri="{FF2B5EF4-FFF2-40B4-BE49-F238E27FC236}">
                <a16:creationId xmlns:a16="http://schemas.microsoft.com/office/drawing/2014/main" id="{BA2B0B05-8C0F-39F3-E730-0E0FA6BC3950}"/>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ADB5C4F2-B2AE-424D-77A1-44FB13CAB315}"/>
              </a:ext>
            </a:extLst>
          </p:cNvPr>
          <p:cNvSpPr>
            <a:spLocks noGrp="1"/>
          </p:cNvSpPr>
          <p:nvPr>
            <p:ph type="sldNum" sz="quarter" idx="12"/>
          </p:nvPr>
        </p:nvSpPr>
        <p:spPr/>
        <p:txBody>
          <a:bodyPr/>
          <a:lstStyle/>
          <a:p>
            <a:fld id="{E84EEC17-6393-0544-80BF-77B3431B5704}" type="slidenum">
              <a:rPr lang="en-IL" smtClean="0"/>
              <a:t>‹#›</a:t>
            </a:fld>
            <a:endParaRPr lang="en-IL"/>
          </a:p>
        </p:txBody>
      </p:sp>
    </p:spTree>
    <p:extLst>
      <p:ext uri="{BB962C8B-B14F-4D97-AF65-F5344CB8AC3E}">
        <p14:creationId xmlns:p14="http://schemas.microsoft.com/office/powerpoint/2010/main" val="36707143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1CC76-E10B-145B-5A54-50D22CC23627}"/>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FF08D978-6FE6-36A8-4287-8AA7DF2289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D29627F3-EE59-FC0D-F6EC-914FD1DEE3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1F2919CC-C767-6060-08DA-D346A9CE7810}"/>
              </a:ext>
            </a:extLst>
          </p:cNvPr>
          <p:cNvSpPr>
            <a:spLocks noGrp="1"/>
          </p:cNvSpPr>
          <p:nvPr>
            <p:ph type="dt" sz="half" idx="10"/>
          </p:nvPr>
        </p:nvSpPr>
        <p:spPr/>
        <p:txBody>
          <a:bodyPr/>
          <a:lstStyle/>
          <a:p>
            <a:fld id="{21B19AD1-DEF1-574D-9079-4E0D10046B81}" type="datetimeFigureOut">
              <a:rPr lang="en-IL" smtClean="0"/>
              <a:t>14/07/2024</a:t>
            </a:fld>
            <a:endParaRPr lang="en-IL"/>
          </a:p>
        </p:txBody>
      </p:sp>
      <p:sp>
        <p:nvSpPr>
          <p:cNvPr id="6" name="Footer Placeholder 5">
            <a:extLst>
              <a:ext uri="{FF2B5EF4-FFF2-40B4-BE49-F238E27FC236}">
                <a16:creationId xmlns:a16="http://schemas.microsoft.com/office/drawing/2014/main" id="{3F9383EC-34BE-2F84-AA0E-F99EA57867FF}"/>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D15B7397-498C-3A7E-A7AD-20971B86BC8E}"/>
              </a:ext>
            </a:extLst>
          </p:cNvPr>
          <p:cNvSpPr>
            <a:spLocks noGrp="1"/>
          </p:cNvSpPr>
          <p:nvPr>
            <p:ph type="sldNum" sz="quarter" idx="12"/>
          </p:nvPr>
        </p:nvSpPr>
        <p:spPr/>
        <p:txBody>
          <a:bodyPr/>
          <a:lstStyle/>
          <a:p>
            <a:fld id="{E84EEC17-6393-0544-80BF-77B3431B5704}" type="slidenum">
              <a:rPr lang="en-IL" smtClean="0"/>
              <a:t>‹#›</a:t>
            </a:fld>
            <a:endParaRPr lang="en-IL"/>
          </a:p>
        </p:txBody>
      </p:sp>
    </p:spTree>
    <p:extLst>
      <p:ext uri="{BB962C8B-B14F-4D97-AF65-F5344CB8AC3E}">
        <p14:creationId xmlns:p14="http://schemas.microsoft.com/office/powerpoint/2010/main" val="1994339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9AAB4-9E46-AB39-003C-329C9EFAF40F}"/>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AA35AAC8-2548-ABAF-4DA9-0A739C6910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94417A-C0BE-AC65-1F4A-70ECBB0D55F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3A69B826-C341-543D-9EF4-B84FB3E1D6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3C0455-0FAF-3824-3CB4-8825D8E6148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E2208A33-480F-66A2-5184-D222EC560FC3}"/>
              </a:ext>
            </a:extLst>
          </p:cNvPr>
          <p:cNvSpPr>
            <a:spLocks noGrp="1"/>
          </p:cNvSpPr>
          <p:nvPr>
            <p:ph type="dt" sz="half" idx="10"/>
          </p:nvPr>
        </p:nvSpPr>
        <p:spPr/>
        <p:txBody>
          <a:bodyPr/>
          <a:lstStyle/>
          <a:p>
            <a:fld id="{21B19AD1-DEF1-574D-9079-4E0D10046B81}" type="datetimeFigureOut">
              <a:rPr lang="en-IL" smtClean="0"/>
              <a:t>14/07/2024</a:t>
            </a:fld>
            <a:endParaRPr lang="en-IL"/>
          </a:p>
        </p:txBody>
      </p:sp>
      <p:sp>
        <p:nvSpPr>
          <p:cNvPr id="8" name="Footer Placeholder 7">
            <a:extLst>
              <a:ext uri="{FF2B5EF4-FFF2-40B4-BE49-F238E27FC236}">
                <a16:creationId xmlns:a16="http://schemas.microsoft.com/office/drawing/2014/main" id="{8574414F-5EFF-83A8-9239-6F8EA7035ED3}"/>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D2F5D711-AA22-58A9-2566-F1EC058F0732}"/>
              </a:ext>
            </a:extLst>
          </p:cNvPr>
          <p:cNvSpPr>
            <a:spLocks noGrp="1"/>
          </p:cNvSpPr>
          <p:nvPr>
            <p:ph type="sldNum" sz="quarter" idx="12"/>
          </p:nvPr>
        </p:nvSpPr>
        <p:spPr/>
        <p:txBody>
          <a:bodyPr/>
          <a:lstStyle/>
          <a:p>
            <a:fld id="{E84EEC17-6393-0544-80BF-77B3431B5704}" type="slidenum">
              <a:rPr lang="en-IL" smtClean="0"/>
              <a:t>‹#›</a:t>
            </a:fld>
            <a:endParaRPr lang="en-IL"/>
          </a:p>
        </p:txBody>
      </p:sp>
    </p:spTree>
    <p:extLst>
      <p:ext uri="{BB962C8B-B14F-4D97-AF65-F5344CB8AC3E}">
        <p14:creationId xmlns:p14="http://schemas.microsoft.com/office/powerpoint/2010/main" val="1731763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22F11-DD93-2E38-5896-D05D3C09DA4B}"/>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662EC37A-0398-0EDE-1A11-5AA55E594B12}"/>
              </a:ext>
            </a:extLst>
          </p:cNvPr>
          <p:cNvSpPr>
            <a:spLocks noGrp="1"/>
          </p:cNvSpPr>
          <p:nvPr>
            <p:ph type="dt" sz="half" idx="10"/>
          </p:nvPr>
        </p:nvSpPr>
        <p:spPr/>
        <p:txBody>
          <a:bodyPr/>
          <a:lstStyle/>
          <a:p>
            <a:fld id="{21B19AD1-DEF1-574D-9079-4E0D10046B81}" type="datetimeFigureOut">
              <a:rPr lang="en-IL" smtClean="0"/>
              <a:t>14/07/2024</a:t>
            </a:fld>
            <a:endParaRPr lang="en-IL"/>
          </a:p>
        </p:txBody>
      </p:sp>
      <p:sp>
        <p:nvSpPr>
          <p:cNvPr id="4" name="Footer Placeholder 3">
            <a:extLst>
              <a:ext uri="{FF2B5EF4-FFF2-40B4-BE49-F238E27FC236}">
                <a16:creationId xmlns:a16="http://schemas.microsoft.com/office/drawing/2014/main" id="{989D0F73-68E3-807A-5184-F864DA6B2B2E}"/>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58606995-0CCC-AD95-F4F3-136C714E78A0}"/>
              </a:ext>
            </a:extLst>
          </p:cNvPr>
          <p:cNvSpPr>
            <a:spLocks noGrp="1"/>
          </p:cNvSpPr>
          <p:nvPr>
            <p:ph type="sldNum" sz="quarter" idx="12"/>
          </p:nvPr>
        </p:nvSpPr>
        <p:spPr/>
        <p:txBody>
          <a:bodyPr/>
          <a:lstStyle/>
          <a:p>
            <a:fld id="{E84EEC17-6393-0544-80BF-77B3431B5704}" type="slidenum">
              <a:rPr lang="en-IL" smtClean="0"/>
              <a:t>‹#›</a:t>
            </a:fld>
            <a:endParaRPr lang="en-IL"/>
          </a:p>
        </p:txBody>
      </p:sp>
    </p:spTree>
    <p:extLst>
      <p:ext uri="{BB962C8B-B14F-4D97-AF65-F5344CB8AC3E}">
        <p14:creationId xmlns:p14="http://schemas.microsoft.com/office/powerpoint/2010/main" val="539740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941CC7-8135-50C1-A6BA-2046268E7010}"/>
              </a:ext>
            </a:extLst>
          </p:cNvPr>
          <p:cNvSpPr>
            <a:spLocks noGrp="1"/>
          </p:cNvSpPr>
          <p:nvPr>
            <p:ph type="dt" sz="half" idx="10"/>
          </p:nvPr>
        </p:nvSpPr>
        <p:spPr/>
        <p:txBody>
          <a:bodyPr/>
          <a:lstStyle/>
          <a:p>
            <a:fld id="{21B19AD1-DEF1-574D-9079-4E0D10046B81}" type="datetimeFigureOut">
              <a:rPr lang="en-IL" smtClean="0"/>
              <a:t>14/07/2024</a:t>
            </a:fld>
            <a:endParaRPr lang="en-IL"/>
          </a:p>
        </p:txBody>
      </p:sp>
      <p:sp>
        <p:nvSpPr>
          <p:cNvPr id="3" name="Footer Placeholder 2">
            <a:extLst>
              <a:ext uri="{FF2B5EF4-FFF2-40B4-BE49-F238E27FC236}">
                <a16:creationId xmlns:a16="http://schemas.microsoft.com/office/drawing/2014/main" id="{BB122265-B0C6-80E1-0C80-461006F35E0D}"/>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68092176-980D-F81F-2880-CC48D1C2273A}"/>
              </a:ext>
            </a:extLst>
          </p:cNvPr>
          <p:cNvSpPr>
            <a:spLocks noGrp="1"/>
          </p:cNvSpPr>
          <p:nvPr>
            <p:ph type="sldNum" sz="quarter" idx="12"/>
          </p:nvPr>
        </p:nvSpPr>
        <p:spPr/>
        <p:txBody>
          <a:bodyPr/>
          <a:lstStyle/>
          <a:p>
            <a:fld id="{E84EEC17-6393-0544-80BF-77B3431B5704}" type="slidenum">
              <a:rPr lang="en-IL" smtClean="0"/>
              <a:t>‹#›</a:t>
            </a:fld>
            <a:endParaRPr lang="en-IL"/>
          </a:p>
        </p:txBody>
      </p:sp>
    </p:spTree>
    <p:extLst>
      <p:ext uri="{BB962C8B-B14F-4D97-AF65-F5344CB8AC3E}">
        <p14:creationId xmlns:p14="http://schemas.microsoft.com/office/powerpoint/2010/main" val="463472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58D96-6691-0306-B36D-BBA17152BB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506C87E8-177B-2E20-F92F-36A553DBD6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67DA22EC-8D9D-1D8E-0E95-92ED29048E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9C953C-BFBD-0F09-0FF2-080752C61305}"/>
              </a:ext>
            </a:extLst>
          </p:cNvPr>
          <p:cNvSpPr>
            <a:spLocks noGrp="1"/>
          </p:cNvSpPr>
          <p:nvPr>
            <p:ph type="dt" sz="half" idx="10"/>
          </p:nvPr>
        </p:nvSpPr>
        <p:spPr/>
        <p:txBody>
          <a:bodyPr/>
          <a:lstStyle/>
          <a:p>
            <a:fld id="{21B19AD1-DEF1-574D-9079-4E0D10046B81}" type="datetimeFigureOut">
              <a:rPr lang="en-IL" smtClean="0"/>
              <a:t>14/07/2024</a:t>
            </a:fld>
            <a:endParaRPr lang="en-IL"/>
          </a:p>
        </p:txBody>
      </p:sp>
      <p:sp>
        <p:nvSpPr>
          <p:cNvPr id="6" name="Footer Placeholder 5">
            <a:extLst>
              <a:ext uri="{FF2B5EF4-FFF2-40B4-BE49-F238E27FC236}">
                <a16:creationId xmlns:a16="http://schemas.microsoft.com/office/drawing/2014/main" id="{ECD786B4-1781-DAC3-7252-E2EBF16F0C1B}"/>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73D3F2C2-7C92-D41F-9F00-1CC2BC1E1F14}"/>
              </a:ext>
            </a:extLst>
          </p:cNvPr>
          <p:cNvSpPr>
            <a:spLocks noGrp="1"/>
          </p:cNvSpPr>
          <p:nvPr>
            <p:ph type="sldNum" sz="quarter" idx="12"/>
          </p:nvPr>
        </p:nvSpPr>
        <p:spPr/>
        <p:txBody>
          <a:bodyPr/>
          <a:lstStyle/>
          <a:p>
            <a:fld id="{E84EEC17-6393-0544-80BF-77B3431B5704}" type="slidenum">
              <a:rPr lang="en-IL" smtClean="0"/>
              <a:t>‹#›</a:t>
            </a:fld>
            <a:endParaRPr lang="en-IL"/>
          </a:p>
        </p:txBody>
      </p:sp>
    </p:spTree>
    <p:extLst>
      <p:ext uri="{BB962C8B-B14F-4D97-AF65-F5344CB8AC3E}">
        <p14:creationId xmlns:p14="http://schemas.microsoft.com/office/powerpoint/2010/main" val="2527705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ED0D7-A259-4DCD-471B-DFD55E9656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90CDDC4E-D895-E9F1-102D-5300D6A220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9F5A0E51-54F6-6900-54E4-FF9D8DDC89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3478C8-4FF0-0343-2A68-5B27D77D9967}"/>
              </a:ext>
            </a:extLst>
          </p:cNvPr>
          <p:cNvSpPr>
            <a:spLocks noGrp="1"/>
          </p:cNvSpPr>
          <p:nvPr>
            <p:ph type="dt" sz="half" idx="10"/>
          </p:nvPr>
        </p:nvSpPr>
        <p:spPr/>
        <p:txBody>
          <a:bodyPr/>
          <a:lstStyle/>
          <a:p>
            <a:fld id="{21B19AD1-DEF1-574D-9079-4E0D10046B81}" type="datetimeFigureOut">
              <a:rPr lang="en-IL" smtClean="0"/>
              <a:t>14/07/2024</a:t>
            </a:fld>
            <a:endParaRPr lang="en-IL"/>
          </a:p>
        </p:txBody>
      </p:sp>
      <p:sp>
        <p:nvSpPr>
          <p:cNvPr id="6" name="Footer Placeholder 5">
            <a:extLst>
              <a:ext uri="{FF2B5EF4-FFF2-40B4-BE49-F238E27FC236}">
                <a16:creationId xmlns:a16="http://schemas.microsoft.com/office/drawing/2014/main" id="{2F58652A-97EB-AEEE-01B3-ADF41033A8BE}"/>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B4621FC3-1F91-F2DF-8D47-1912005723ED}"/>
              </a:ext>
            </a:extLst>
          </p:cNvPr>
          <p:cNvSpPr>
            <a:spLocks noGrp="1"/>
          </p:cNvSpPr>
          <p:nvPr>
            <p:ph type="sldNum" sz="quarter" idx="12"/>
          </p:nvPr>
        </p:nvSpPr>
        <p:spPr/>
        <p:txBody>
          <a:bodyPr/>
          <a:lstStyle/>
          <a:p>
            <a:fld id="{E84EEC17-6393-0544-80BF-77B3431B5704}" type="slidenum">
              <a:rPr lang="en-IL" smtClean="0"/>
              <a:t>‹#›</a:t>
            </a:fld>
            <a:endParaRPr lang="en-IL"/>
          </a:p>
        </p:txBody>
      </p:sp>
    </p:spTree>
    <p:extLst>
      <p:ext uri="{BB962C8B-B14F-4D97-AF65-F5344CB8AC3E}">
        <p14:creationId xmlns:p14="http://schemas.microsoft.com/office/powerpoint/2010/main" val="2381529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E3B5FC-937E-596E-F936-87213C1361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E527EADE-CC73-02C0-DE9A-ED692E4120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66AFB2F3-8B9E-AF6C-ADE1-3185AEC11E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1B19AD1-DEF1-574D-9079-4E0D10046B81}" type="datetimeFigureOut">
              <a:rPr lang="en-IL" smtClean="0"/>
              <a:t>14/07/2024</a:t>
            </a:fld>
            <a:endParaRPr lang="en-IL"/>
          </a:p>
        </p:txBody>
      </p:sp>
      <p:sp>
        <p:nvSpPr>
          <p:cNvPr id="5" name="Footer Placeholder 4">
            <a:extLst>
              <a:ext uri="{FF2B5EF4-FFF2-40B4-BE49-F238E27FC236}">
                <a16:creationId xmlns:a16="http://schemas.microsoft.com/office/drawing/2014/main" id="{A9EB052B-759F-D071-2A31-BF2EF4C7A8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L"/>
          </a:p>
        </p:txBody>
      </p:sp>
      <p:sp>
        <p:nvSpPr>
          <p:cNvPr id="6" name="Slide Number Placeholder 5">
            <a:extLst>
              <a:ext uri="{FF2B5EF4-FFF2-40B4-BE49-F238E27FC236}">
                <a16:creationId xmlns:a16="http://schemas.microsoft.com/office/drawing/2014/main" id="{9053BB89-E430-AE6D-F2B8-77EDBF22DE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84EEC17-6393-0544-80BF-77B3431B5704}" type="slidenum">
              <a:rPr lang="en-IL" smtClean="0"/>
              <a:t>‹#›</a:t>
            </a:fld>
            <a:endParaRPr lang="en-IL"/>
          </a:p>
        </p:txBody>
      </p:sp>
    </p:spTree>
    <p:extLst>
      <p:ext uri="{BB962C8B-B14F-4D97-AF65-F5344CB8AC3E}">
        <p14:creationId xmlns:p14="http://schemas.microsoft.com/office/powerpoint/2010/main" val="25312558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oralb.co.uk/en-gb" TargetMode="External"/><Relationship Id="rId2" Type="http://schemas.openxmlformats.org/officeDocument/2006/relationships/hyperlink" Target="https://www.youtube.com/watch?v=BBILW2RgRog" TargetMode="External"/><Relationship Id="rId1" Type="http://schemas.openxmlformats.org/officeDocument/2006/relationships/slideLayout" Target="../slideLayouts/slideLayout2.xml"/><Relationship Id="rId6" Type="http://schemas.openxmlformats.org/officeDocument/2006/relationships/hyperlink" Target="https://www.ynet.co.il/digital/reviews/article/SyEYlZBTr" TargetMode="External"/><Relationship Id="rId5" Type="http://schemas.openxmlformats.org/officeDocument/2006/relationships/hyperlink" Target="https://www.iden.co.il/&#1502;&#1489;&#1512;&#1513;&#1514;-&#1513;&#1497;&#1504;&#1497;&#1497;&#1501;-&#1495;&#1513;&#1502;&#1500;&#1497;&#1514;" TargetMode="External"/><Relationship Id="rId4" Type="http://schemas.openxmlformats.org/officeDocument/2006/relationships/hyperlink" Target="https://feno.co/blogs/smart-toothbrushes/the-benefits-of-ai-enhanced-toothbrushes"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GuyKopel1568/IOT_SMART_HOME" TargetMode="External"/><Relationship Id="rId2" Type="http://schemas.openxmlformats.org/officeDocument/2006/relationships/hyperlink" Target="https://github.com/omerpeled6/IOT_SMART_HOME" TargetMode="External"/><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hyperlink" Target="https://youtu.be/ckcTrqiAS1k"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EDB560-9A4E-D623-464F-B1459857A0E2}"/>
              </a:ext>
            </a:extLst>
          </p:cNvPr>
          <p:cNvSpPr>
            <a:spLocks noGrp="1"/>
          </p:cNvSpPr>
          <p:nvPr>
            <p:ph type="ctrTitle"/>
          </p:nvPr>
        </p:nvSpPr>
        <p:spPr>
          <a:xfrm>
            <a:off x="643468" y="643467"/>
            <a:ext cx="4620584" cy="4567137"/>
          </a:xfrm>
        </p:spPr>
        <p:txBody>
          <a:bodyPr>
            <a:normAutofit/>
          </a:bodyPr>
          <a:lstStyle/>
          <a:p>
            <a:pPr algn="l" rtl="1"/>
            <a:r>
              <a:rPr lang="en-US" sz="4400" b="1" dirty="0">
                <a:effectLst/>
                <a:latin typeface="Helvetica Neue" panose="02000503000000020004" pitchFamily="2" charset="0"/>
              </a:rPr>
              <a:t>Smart Toothbrush: Advanced Oral Hygiene Solution</a:t>
            </a:r>
            <a:br>
              <a:rPr lang="en-US" sz="4400" dirty="0">
                <a:effectLst/>
                <a:latin typeface="Helvetica Neue" panose="02000503000000020004" pitchFamily="2" charset="0"/>
              </a:rPr>
            </a:br>
            <a:endParaRPr lang="en-IL" sz="4400" dirty="0"/>
          </a:p>
        </p:txBody>
      </p:sp>
      <p:sp>
        <p:nvSpPr>
          <p:cNvPr id="3" name="Subtitle 2">
            <a:extLst>
              <a:ext uri="{FF2B5EF4-FFF2-40B4-BE49-F238E27FC236}">
                <a16:creationId xmlns:a16="http://schemas.microsoft.com/office/drawing/2014/main" id="{6137A495-E3F8-CB42-1100-CA3E3E26F12F}"/>
              </a:ext>
            </a:extLst>
          </p:cNvPr>
          <p:cNvSpPr>
            <a:spLocks noGrp="1"/>
          </p:cNvSpPr>
          <p:nvPr>
            <p:ph type="subTitle" idx="1"/>
          </p:nvPr>
        </p:nvSpPr>
        <p:spPr>
          <a:xfrm>
            <a:off x="643467" y="5277684"/>
            <a:ext cx="4620584" cy="775494"/>
          </a:xfrm>
        </p:spPr>
        <p:txBody>
          <a:bodyPr>
            <a:normAutofit/>
          </a:bodyPr>
          <a:lstStyle/>
          <a:p>
            <a:pPr algn="l"/>
            <a:r>
              <a:rPr lang="en-US" dirty="0">
                <a:effectLst/>
                <a:latin typeface="Helvetica Neue" panose="02000503000000020004" pitchFamily="2" charset="0"/>
              </a:rPr>
              <a:t>Omer Peled – 315110015</a:t>
            </a:r>
            <a:br>
              <a:rPr lang="en-US" dirty="0">
                <a:effectLst/>
                <a:latin typeface="Helvetica Neue" panose="02000503000000020004" pitchFamily="2" charset="0"/>
              </a:rPr>
            </a:br>
            <a:r>
              <a:rPr lang="en-US" dirty="0">
                <a:effectLst/>
                <a:latin typeface="Helvetica Neue" panose="02000503000000020004" pitchFamily="2" charset="0"/>
              </a:rPr>
              <a:t>Guy </a:t>
            </a:r>
            <a:r>
              <a:rPr lang="en-US" dirty="0" err="1">
                <a:effectLst/>
                <a:latin typeface="Helvetica Neue" panose="02000503000000020004" pitchFamily="2" charset="0"/>
              </a:rPr>
              <a:t>Kopel</a:t>
            </a:r>
            <a:r>
              <a:rPr lang="en-US" dirty="0">
                <a:effectLst/>
                <a:latin typeface="Helvetica Neue" panose="02000503000000020004" pitchFamily="2" charset="0"/>
              </a:rPr>
              <a:t>- 2072322</a:t>
            </a:r>
            <a:endParaRPr lang="en-US">
              <a:effectLst/>
              <a:latin typeface="Helvetica Neue" panose="02000503000000020004" pitchFamily="2" charset="0"/>
            </a:endParaRPr>
          </a:p>
          <a:p>
            <a:pPr marL="0" indent="0" algn="l" defTabSz="914400" rtl="1" eaLnBrk="1" latinLnBrk="0" hangingPunct="1">
              <a:spcBef>
                <a:spcPts val="1000"/>
              </a:spcBef>
              <a:buFont typeface="Arial" panose="020B0604020202020204" pitchFamily="34" charset="0"/>
              <a:buNone/>
            </a:pPr>
            <a:endParaRPr lang="en-IL"/>
          </a:p>
        </p:txBody>
      </p:sp>
      <p:pic>
        <p:nvPicPr>
          <p:cNvPr id="6" name="Picture 5" descr="A toothbrush with a blue light coming out of it&#10;&#10;Description automatically generated">
            <a:extLst>
              <a:ext uri="{FF2B5EF4-FFF2-40B4-BE49-F238E27FC236}">
                <a16:creationId xmlns:a16="http://schemas.microsoft.com/office/drawing/2014/main" id="{D13058F7-CBC1-DA2D-3C8F-1212CDDEB6A9}"/>
              </a:ext>
            </a:extLst>
          </p:cNvPr>
          <p:cNvPicPr>
            <a:picLocks noChangeAspect="1"/>
          </p:cNvPicPr>
          <p:nvPr/>
        </p:nvPicPr>
        <p:blipFill rotWithShape="1">
          <a:blip r:embed="rId2"/>
          <a:srcRect l="15250" r="5195" b="2"/>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751619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r>
              <a:rPr lang="en-US" sz="4000" b="1" u="sng" dirty="0">
                <a:latin typeface="Arial" panose="020B0604020202020204" pitchFamily="34" charset="0"/>
                <a:cs typeface="Arial" panose="020B0604020202020204" pitchFamily="34" charset="0"/>
              </a:rPr>
              <a:t>Smart Phone Application Prototype:</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4" descr="A two cell phones with a device showing a toothbrush and a chart&#10;&#10;Description automatically generated">
            <a:extLst>
              <a:ext uri="{FF2B5EF4-FFF2-40B4-BE49-F238E27FC236}">
                <a16:creationId xmlns:a16="http://schemas.microsoft.com/office/drawing/2014/main" id="{535F2FC6-9EB3-C620-6F49-71FDD1498E8C}"/>
              </a:ext>
            </a:extLst>
          </p:cNvPr>
          <p:cNvPicPr>
            <a:picLocks noChangeAspect="1"/>
          </p:cNvPicPr>
          <p:nvPr/>
        </p:nvPicPr>
        <p:blipFill rotWithShape="1">
          <a:blip r:embed="rId2"/>
          <a:srcRect l="3357" r="-4" b="-4"/>
          <a:stretch/>
        </p:blipFill>
        <p:spPr>
          <a:xfrm>
            <a:off x="4533257" y="3144001"/>
            <a:ext cx="3051272" cy="3157269"/>
          </a:xfrm>
          <a:custGeom>
            <a:avLst/>
            <a:gdLst/>
            <a:ahLst/>
            <a:cxnLst/>
            <a:rect l="l" t="t" r="r" b="b"/>
            <a:pathLst>
              <a:path w="3524888" h="3647338">
                <a:moveTo>
                  <a:pt x="887181" y="60"/>
                </a:moveTo>
                <a:cubicBezTo>
                  <a:pt x="945946" y="-443"/>
                  <a:pt x="1004683" y="2214"/>
                  <a:pt x="1063120" y="9535"/>
                </a:cubicBezTo>
                <a:cubicBezTo>
                  <a:pt x="1192553" y="25206"/>
                  <a:pt x="1324035" y="29312"/>
                  <a:pt x="1454772" y="21769"/>
                </a:cubicBezTo>
                <a:cubicBezTo>
                  <a:pt x="1583729" y="15160"/>
                  <a:pt x="1712924" y="14714"/>
                  <a:pt x="1842239" y="16589"/>
                </a:cubicBezTo>
                <a:cubicBezTo>
                  <a:pt x="1958874" y="18285"/>
                  <a:pt x="2075629" y="18018"/>
                  <a:pt x="2192264" y="13196"/>
                </a:cubicBezTo>
                <a:cubicBezTo>
                  <a:pt x="2323253" y="7660"/>
                  <a:pt x="2454242" y="2928"/>
                  <a:pt x="2585114" y="13911"/>
                </a:cubicBezTo>
                <a:cubicBezTo>
                  <a:pt x="2699008" y="24482"/>
                  <a:pt x="2813668" y="29758"/>
                  <a:pt x="2928437" y="29714"/>
                </a:cubicBezTo>
                <a:cubicBezTo>
                  <a:pt x="3080601" y="28464"/>
                  <a:pt x="3232406" y="19625"/>
                  <a:pt x="3384330" y="14536"/>
                </a:cubicBezTo>
                <a:lnTo>
                  <a:pt x="3481468" y="12130"/>
                </a:lnTo>
                <a:lnTo>
                  <a:pt x="3481325" y="16098"/>
                </a:lnTo>
                <a:lnTo>
                  <a:pt x="3493308" y="84630"/>
                </a:lnTo>
                <a:lnTo>
                  <a:pt x="3493318" y="92959"/>
                </a:lnTo>
                <a:cubicBezTo>
                  <a:pt x="3495695" y="161085"/>
                  <a:pt x="3501168" y="229143"/>
                  <a:pt x="3512114" y="297090"/>
                </a:cubicBezTo>
                <a:cubicBezTo>
                  <a:pt x="3519231" y="340796"/>
                  <a:pt x="3524136" y="384681"/>
                  <a:pt x="3524809" y="428543"/>
                </a:cubicBezTo>
                <a:cubicBezTo>
                  <a:pt x="3525482" y="472405"/>
                  <a:pt x="3521924" y="516245"/>
                  <a:pt x="3512114" y="559861"/>
                </a:cubicBezTo>
                <a:cubicBezTo>
                  <a:pt x="3491119" y="656469"/>
                  <a:pt x="3485618" y="754605"/>
                  <a:pt x="3495724" y="852186"/>
                </a:cubicBezTo>
                <a:cubicBezTo>
                  <a:pt x="3504578" y="948437"/>
                  <a:pt x="3505176" y="1044867"/>
                  <a:pt x="3502664" y="1141386"/>
                </a:cubicBezTo>
                <a:cubicBezTo>
                  <a:pt x="3500391" y="1228440"/>
                  <a:pt x="3500750" y="1315584"/>
                  <a:pt x="3507210" y="1402639"/>
                </a:cubicBezTo>
                <a:cubicBezTo>
                  <a:pt x="3514626" y="1500407"/>
                  <a:pt x="3520966" y="1598176"/>
                  <a:pt x="3506252" y="1695857"/>
                </a:cubicBezTo>
                <a:cubicBezTo>
                  <a:pt x="3492089" y="1780866"/>
                  <a:pt x="3485019" y="1866447"/>
                  <a:pt x="3485079" y="1952109"/>
                </a:cubicBezTo>
                <a:cubicBezTo>
                  <a:pt x="3486753" y="2065682"/>
                  <a:pt x="3498595" y="2178986"/>
                  <a:pt x="3505415" y="2292381"/>
                </a:cubicBezTo>
                <a:cubicBezTo>
                  <a:pt x="3514746" y="2447918"/>
                  <a:pt x="3522761" y="2603544"/>
                  <a:pt x="3508406" y="2759171"/>
                </a:cubicBezTo>
                <a:cubicBezTo>
                  <a:pt x="3497997" y="2866762"/>
                  <a:pt x="3488427" y="2974352"/>
                  <a:pt x="3496442" y="3082389"/>
                </a:cubicBezTo>
                <a:cubicBezTo>
                  <a:pt x="3502066" y="3158639"/>
                  <a:pt x="3510200" y="3234980"/>
                  <a:pt x="3504816" y="3311409"/>
                </a:cubicBezTo>
                <a:lnTo>
                  <a:pt x="3500655" y="3407763"/>
                </a:lnTo>
                <a:lnTo>
                  <a:pt x="3500528" y="3407763"/>
                </a:lnTo>
                <a:lnTo>
                  <a:pt x="3500186" y="3418624"/>
                </a:lnTo>
                <a:lnTo>
                  <a:pt x="3498431" y="3459279"/>
                </a:lnTo>
                <a:lnTo>
                  <a:pt x="3498786" y="3476530"/>
                </a:lnTo>
                <a:lnTo>
                  <a:pt x="3500070" y="3476530"/>
                </a:lnTo>
                <a:lnTo>
                  <a:pt x="3504922" y="3592711"/>
                </a:lnTo>
                <a:lnTo>
                  <a:pt x="3504733" y="3642505"/>
                </a:lnTo>
                <a:lnTo>
                  <a:pt x="3344090" y="3645620"/>
                </a:lnTo>
                <a:cubicBezTo>
                  <a:pt x="3179267" y="3652578"/>
                  <a:pt x="3015642" y="3636699"/>
                  <a:pt x="2851776" y="3628492"/>
                </a:cubicBezTo>
                <a:cubicBezTo>
                  <a:pt x="2716167" y="3622675"/>
                  <a:pt x="2580186" y="3623335"/>
                  <a:pt x="2444683" y="3630454"/>
                </a:cubicBezTo>
                <a:cubicBezTo>
                  <a:pt x="2220221" y="3640802"/>
                  <a:pt x="1995758" y="3642229"/>
                  <a:pt x="1771055" y="3636431"/>
                </a:cubicBezTo>
                <a:cubicBezTo>
                  <a:pt x="1659183" y="3633576"/>
                  <a:pt x="1547429" y="3634736"/>
                  <a:pt x="1435676" y="3638305"/>
                </a:cubicBezTo>
                <a:cubicBezTo>
                  <a:pt x="1179420" y="3646601"/>
                  <a:pt x="923403" y="3637323"/>
                  <a:pt x="667265" y="3634558"/>
                </a:cubicBezTo>
                <a:cubicBezTo>
                  <a:pt x="569736" y="3633488"/>
                  <a:pt x="472205" y="3633665"/>
                  <a:pt x="374794" y="3637679"/>
                </a:cubicBezTo>
                <a:cubicBezTo>
                  <a:pt x="264415" y="3642140"/>
                  <a:pt x="154036" y="3643412"/>
                  <a:pt x="43657" y="3642932"/>
                </a:cubicBezTo>
                <a:lnTo>
                  <a:pt x="11965" y="3642429"/>
                </a:lnTo>
                <a:lnTo>
                  <a:pt x="24360" y="3479541"/>
                </a:lnTo>
                <a:cubicBezTo>
                  <a:pt x="26194" y="3423392"/>
                  <a:pt x="25594" y="3367189"/>
                  <a:pt x="22559" y="3311038"/>
                </a:cubicBezTo>
                <a:cubicBezTo>
                  <a:pt x="16343" y="3197955"/>
                  <a:pt x="-628" y="3084971"/>
                  <a:pt x="13594" y="2971689"/>
                </a:cubicBezTo>
                <a:cubicBezTo>
                  <a:pt x="38335" y="2776712"/>
                  <a:pt x="12519" y="2582431"/>
                  <a:pt x="4272" y="2387950"/>
                </a:cubicBezTo>
                <a:cubicBezTo>
                  <a:pt x="-3262" y="2237604"/>
                  <a:pt x="2250" y="2086990"/>
                  <a:pt x="20765" y="1937298"/>
                </a:cubicBezTo>
                <a:cubicBezTo>
                  <a:pt x="38958" y="1790576"/>
                  <a:pt x="37113" y="1642627"/>
                  <a:pt x="15268" y="1496252"/>
                </a:cubicBezTo>
                <a:cubicBezTo>
                  <a:pt x="7718" y="1430798"/>
                  <a:pt x="7400" y="1364898"/>
                  <a:pt x="14311" y="1299395"/>
                </a:cubicBezTo>
                <a:cubicBezTo>
                  <a:pt x="22640" y="1195064"/>
                  <a:pt x="20682" y="1090348"/>
                  <a:pt x="8455" y="986285"/>
                </a:cubicBezTo>
                <a:cubicBezTo>
                  <a:pt x="-8159" y="849535"/>
                  <a:pt x="3794" y="712390"/>
                  <a:pt x="9890" y="575540"/>
                </a:cubicBezTo>
                <a:cubicBezTo>
                  <a:pt x="14432" y="472556"/>
                  <a:pt x="17180" y="369671"/>
                  <a:pt x="12878" y="266688"/>
                </a:cubicBezTo>
                <a:lnTo>
                  <a:pt x="14418" y="21931"/>
                </a:lnTo>
                <a:lnTo>
                  <a:pt x="163536" y="23733"/>
                </a:lnTo>
                <a:cubicBezTo>
                  <a:pt x="346324" y="25875"/>
                  <a:pt x="528992" y="25875"/>
                  <a:pt x="711062" y="9535"/>
                </a:cubicBezTo>
                <a:cubicBezTo>
                  <a:pt x="769619" y="4223"/>
                  <a:pt x="828415" y="562"/>
                  <a:pt x="887181" y="60"/>
                </a:cubicBezTo>
                <a:close/>
              </a:path>
            </a:pathLst>
          </a:custGeom>
        </p:spPr>
      </p:pic>
      <p:pic>
        <p:nvPicPr>
          <p:cNvPr id="8" name="Picture 7" descr="A device with a device on it next to a phone&#10;&#10;Description automatically generated">
            <a:extLst>
              <a:ext uri="{FF2B5EF4-FFF2-40B4-BE49-F238E27FC236}">
                <a16:creationId xmlns:a16="http://schemas.microsoft.com/office/drawing/2014/main" id="{5FDCCE29-7CB1-7684-BE28-02D26FA85184}"/>
              </a:ext>
            </a:extLst>
          </p:cNvPr>
          <p:cNvPicPr>
            <a:picLocks noChangeAspect="1"/>
          </p:cNvPicPr>
          <p:nvPr/>
        </p:nvPicPr>
        <p:blipFill rotWithShape="1">
          <a:blip r:embed="rId3"/>
          <a:srcRect l="6015" r="-2" b="-2"/>
          <a:stretch/>
        </p:blipFill>
        <p:spPr>
          <a:xfrm>
            <a:off x="1030334" y="3144001"/>
            <a:ext cx="3051272" cy="3157269"/>
          </a:xfrm>
          <a:custGeom>
            <a:avLst/>
            <a:gdLst/>
            <a:ahLst/>
            <a:cxnLst/>
            <a:rect l="l" t="t" r="r" b="b"/>
            <a:pathLst>
              <a:path w="3524888" h="3647338">
                <a:moveTo>
                  <a:pt x="887181" y="60"/>
                </a:moveTo>
                <a:cubicBezTo>
                  <a:pt x="945947" y="-443"/>
                  <a:pt x="1004683" y="2214"/>
                  <a:pt x="1063120" y="9535"/>
                </a:cubicBezTo>
                <a:cubicBezTo>
                  <a:pt x="1192553" y="25206"/>
                  <a:pt x="1324035" y="29312"/>
                  <a:pt x="1454772" y="21769"/>
                </a:cubicBezTo>
                <a:cubicBezTo>
                  <a:pt x="1583729" y="15160"/>
                  <a:pt x="1712924" y="14714"/>
                  <a:pt x="1842239" y="16589"/>
                </a:cubicBezTo>
                <a:cubicBezTo>
                  <a:pt x="1958874" y="18285"/>
                  <a:pt x="2075629" y="18018"/>
                  <a:pt x="2192264" y="13196"/>
                </a:cubicBezTo>
                <a:cubicBezTo>
                  <a:pt x="2323253" y="7660"/>
                  <a:pt x="2454242" y="2928"/>
                  <a:pt x="2585114" y="13911"/>
                </a:cubicBezTo>
                <a:cubicBezTo>
                  <a:pt x="2699008" y="24482"/>
                  <a:pt x="2813669" y="29758"/>
                  <a:pt x="2928437" y="29714"/>
                </a:cubicBezTo>
                <a:cubicBezTo>
                  <a:pt x="3080601" y="28464"/>
                  <a:pt x="3232406" y="19625"/>
                  <a:pt x="3384330" y="14536"/>
                </a:cubicBezTo>
                <a:lnTo>
                  <a:pt x="3481468" y="12130"/>
                </a:lnTo>
                <a:lnTo>
                  <a:pt x="3481325" y="16098"/>
                </a:lnTo>
                <a:lnTo>
                  <a:pt x="3493308" y="84630"/>
                </a:lnTo>
                <a:lnTo>
                  <a:pt x="3493318" y="92959"/>
                </a:lnTo>
                <a:cubicBezTo>
                  <a:pt x="3495695" y="161085"/>
                  <a:pt x="3501169" y="229143"/>
                  <a:pt x="3512114" y="297090"/>
                </a:cubicBezTo>
                <a:cubicBezTo>
                  <a:pt x="3519231" y="340796"/>
                  <a:pt x="3524136" y="384681"/>
                  <a:pt x="3524809" y="428543"/>
                </a:cubicBezTo>
                <a:cubicBezTo>
                  <a:pt x="3525482" y="472405"/>
                  <a:pt x="3521924" y="516245"/>
                  <a:pt x="3512114" y="559861"/>
                </a:cubicBezTo>
                <a:cubicBezTo>
                  <a:pt x="3491119" y="656469"/>
                  <a:pt x="3485618" y="754605"/>
                  <a:pt x="3495724" y="852186"/>
                </a:cubicBezTo>
                <a:cubicBezTo>
                  <a:pt x="3504578" y="948437"/>
                  <a:pt x="3505176" y="1044867"/>
                  <a:pt x="3502664" y="1141386"/>
                </a:cubicBezTo>
                <a:cubicBezTo>
                  <a:pt x="3500391" y="1228440"/>
                  <a:pt x="3500750" y="1315584"/>
                  <a:pt x="3507210" y="1402639"/>
                </a:cubicBezTo>
                <a:cubicBezTo>
                  <a:pt x="3514626" y="1500407"/>
                  <a:pt x="3520966" y="1598176"/>
                  <a:pt x="3506252" y="1695857"/>
                </a:cubicBezTo>
                <a:cubicBezTo>
                  <a:pt x="3492089" y="1780866"/>
                  <a:pt x="3485019" y="1866447"/>
                  <a:pt x="3485079" y="1952109"/>
                </a:cubicBezTo>
                <a:cubicBezTo>
                  <a:pt x="3486753" y="2065682"/>
                  <a:pt x="3498596" y="2178986"/>
                  <a:pt x="3505415" y="2292381"/>
                </a:cubicBezTo>
                <a:cubicBezTo>
                  <a:pt x="3514746" y="2447918"/>
                  <a:pt x="3522761" y="2603544"/>
                  <a:pt x="3508406" y="2759171"/>
                </a:cubicBezTo>
                <a:cubicBezTo>
                  <a:pt x="3497997" y="2866762"/>
                  <a:pt x="3488428" y="2974352"/>
                  <a:pt x="3496442" y="3082389"/>
                </a:cubicBezTo>
                <a:cubicBezTo>
                  <a:pt x="3502066" y="3158639"/>
                  <a:pt x="3510200" y="3234980"/>
                  <a:pt x="3504816" y="3311409"/>
                </a:cubicBezTo>
                <a:lnTo>
                  <a:pt x="3500655" y="3407763"/>
                </a:lnTo>
                <a:lnTo>
                  <a:pt x="3500528" y="3407763"/>
                </a:lnTo>
                <a:lnTo>
                  <a:pt x="3500186" y="3418624"/>
                </a:lnTo>
                <a:lnTo>
                  <a:pt x="3498431" y="3459279"/>
                </a:lnTo>
                <a:lnTo>
                  <a:pt x="3498786" y="3476530"/>
                </a:lnTo>
                <a:lnTo>
                  <a:pt x="3500070" y="3476530"/>
                </a:lnTo>
                <a:lnTo>
                  <a:pt x="3504922" y="3592711"/>
                </a:lnTo>
                <a:lnTo>
                  <a:pt x="3504733" y="3642505"/>
                </a:lnTo>
                <a:lnTo>
                  <a:pt x="3344090" y="3645620"/>
                </a:lnTo>
                <a:cubicBezTo>
                  <a:pt x="3179268" y="3652578"/>
                  <a:pt x="3015642" y="3636699"/>
                  <a:pt x="2851776" y="3628492"/>
                </a:cubicBezTo>
                <a:cubicBezTo>
                  <a:pt x="2716167" y="3622675"/>
                  <a:pt x="2580186" y="3623335"/>
                  <a:pt x="2444683" y="3630454"/>
                </a:cubicBezTo>
                <a:cubicBezTo>
                  <a:pt x="2220221" y="3640802"/>
                  <a:pt x="1995758" y="3642229"/>
                  <a:pt x="1771055" y="3636431"/>
                </a:cubicBezTo>
                <a:cubicBezTo>
                  <a:pt x="1659183" y="3633576"/>
                  <a:pt x="1547429" y="3634736"/>
                  <a:pt x="1435676" y="3638305"/>
                </a:cubicBezTo>
                <a:cubicBezTo>
                  <a:pt x="1179420" y="3646601"/>
                  <a:pt x="923403" y="3637323"/>
                  <a:pt x="667265" y="3634558"/>
                </a:cubicBezTo>
                <a:cubicBezTo>
                  <a:pt x="569736" y="3633488"/>
                  <a:pt x="472205" y="3633665"/>
                  <a:pt x="374794" y="3637679"/>
                </a:cubicBezTo>
                <a:cubicBezTo>
                  <a:pt x="264415" y="3642140"/>
                  <a:pt x="154036" y="3643412"/>
                  <a:pt x="43657" y="3642932"/>
                </a:cubicBezTo>
                <a:lnTo>
                  <a:pt x="11965" y="3642429"/>
                </a:lnTo>
                <a:lnTo>
                  <a:pt x="24360" y="3479541"/>
                </a:lnTo>
                <a:cubicBezTo>
                  <a:pt x="26194" y="3423392"/>
                  <a:pt x="25594" y="3367189"/>
                  <a:pt x="22559" y="3311038"/>
                </a:cubicBezTo>
                <a:cubicBezTo>
                  <a:pt x="16343" y="3197955"/>
                  <a:pt x="-628" y="3084971"/>
                  <a:pt x="13594" y="2971689"/>
                </a:cubicBezTo>
                <a:cubicBezTo>
                  <a:pt x="38335" y="2776712"/>
                  <a:pt x="12519" y="2582431"/>
                  <a:pt x="4272" y="2387950"/>
                </a:cubicBezTo>
                <a:cubicBezTo>
                  <a:pt x="-3262" y="2237604"/>
                  <a:pt x="2250" y="2086990"/>
                  <a:pt x="20765" y="1937298"/>
                </a:cubicBezTo>
                <a:cubicBezTo>
                  <a:pt x="38958" y="1790576"/>
                  <a:pt x="37113" y="1642627"/>
                  <a:pt x="15268" y="1496252"/>
                </a:cubicBezTo>
                <a:cubicBezTo>
                  <a:pt x="7718" y="1430798"/>
                  <a:pt x="7400" y="1364898"/>
                  <a:pt x="14311" y="1299395"/>
                </a:cubicBezTo>
                <a:cubicBezTo>
                  <a:pt x="22640" y="1195064"/>
                  <a:pt x="20682" y="1090348"/>
                  <a:pt x="8455" y="986285"/>
                </a:cubicBezTo>
                <a:cubicBezTo>
                  <a:pt x="-8159" y="849535"/>
                  <a:pt x="3794" y="712390"/>
                  <a:pt x="9890" y="575540"/>
                </a:cubicBezTo>
                <a:cubicBezTo>
                  <a:pt x="14432" y="472556"/>
                  <a:pt x="17180" y="369671"/>
                  <a:pt x="12878" y="266688"/>
                </a:cubicBezTo>
                <a:lnTo>
                  <a:pt x="14418" y="21931"/>
                </a:lnTo>
                <a:lnTo>
                  <a:pt x="163536" y="23733"/>
                </a:lnTo>
                <a:cubicBezTo>
                  <a:pt x="346324" y="25875"/>
                  <a:pt x="528992" y="25875"/>
                  <a:pt x="711062" y="9535"/>
                </a:cubicBezTo>
                <a:cubicBezTo>
                  <a:pt x="769619" y="4223"/>
                  <a:pt x="828415" y="562"/>
                  <a:pt x="887181" y="60"/>
                </a:cubicBezTo>
                <a:close/>
              </a:path>
            </a:pathLst>
          </a:custGeom>
        </p:spPr>
      </p:pic>
      <p:pic>
        <p:nvPicPr>
          <p:cNvPr id="9" name="Picture 8" descr="A cellphone with a screen showing a toothbrush and other toothbrushes&#10;&#10;Description automatically generated">
            <a:extLst>
              <a:ext uri="{FF2B5EF4-FFF2-40B4-BE49-F238E27FC236}">
                <a16:creationId xmlns:a16="http://schemas.microsoft.com/office/drawing/2014/main" id="{9CC64D3E-C43B-F3FD-7FCB-2B9CB5BCDF08}"/>
              </a:ext>
            </a:extLst>
          </p:cNvPr>
          <p:cNvPicPr>
            <a:picLocks noChangeAspect="1"/>
          </p:cNvPicPr>
          <p:nvPr/>
        </p:nvPicPr>
        <p:blipFill rotWithShape="1">
          <a:blip r:embed="rId4"/>
          <a:srcRect l="2446" r="908" b="-4"/>
          <a:stretch/>
        </p:blipFill>
        <p:spPr>
          <a:xfrm>
            <a:off x="8036180" y="3144001"/>
            <a:ext cx="3051272" cy="3157269"/>
          </a:xfrm>
          <a:custGeom>
            <a:avLst/>
            <a:gdLst/>
            <a:ahLst/>
            <a:cxnLst/>
            <a:rect l="l" t="t" r="r" b="b"/>
            <a:pathLst>
              <a:path w="3524888" h="3647338">
                <a:moveTo>
                  <a:pt x="887180" y="60"/>
                </a:moveTo>
                <a:cubicBezTo>
                  <a:pt x="945946" y="-442"/>
                  <a:pt x="1004683" y="2214"/>
                  <a:pt x="1063120" y="9535"/>
                </a:cubicBezTo>
                <a:cubicBezTo>
                  <a:pt x="1192553" y="25206"/>
                  <a:pt x="1324035" y="29312"/>
                  <a:pt x="1454772" y="21769"/>
                </a:cubicBezTo>
                <a:cubicBezTo>
                  <a:pt x="1583729" y="15160"/>
                  <a:pt x="1712924" y="14714"/>
                  <a:pt x="1842239" y="16589"/>
                </a:cubicBezTo>
                <a:cubicBezTo>
                  <a:pt x="1958874" y="18285"/>
                  <a:pt x="2075628" y="18018"/>
                  <a:pt x="2192263" y="13196"/>
                </a:cubicBezTo>
                <a:cubicBezTo>
                  <a:pt x="2323253" y="7660"/>
                  <a:pt x="2454242" y="2928"/>
                  <a:pt x="2585113" y="13911"/>
                </a:cubicBezTo>
                <a:cubicBezTo>
                  <a:pt x="2699008" y="24482"/>
                  <a:pt x="2813668" y="29758"/>
                  <a:pt x="2928437" y="29714"/>
                </a:cubicBezTo>
                <a:cubicBezTo>
                  <a:pt x="3080601" y="28464"/>
                  <a:pt x="3232406" y="19625"/>
                  <a:pt x="3384330" y="14536"/>
                </a:cubicBezTo>
                <a:lnTo>
                  <a:pt x="3481468" y="12130"/>
                </a:lnTo>
                <a:lnTo>
                  <a:pt x="3481325" y="16098"/>
                </a:lnTo>
                <a:lnTo>
                  <a:pt x="3493308" y="84630"/>
                </a:lnTo>
                <a:lnTo>
                  <a:pt x="3493318" y="92959"/>
                </a:lnTo>
                <a:cubicBezTo>
                  <a:pt x="3495694" y="161085"/>
                  <a:pt x="3501168" y="229143"/>
                  <a:pt x="3512114" y="297090"/>
                </a:cubicBezTo>
                <a:cubicBezTo>
                  <a:pt x="3519231" y="340796"/>
                  <a:pt x="3524136" y="384681"/>
                  <a:pt x="3524809" y="428543"/>
                </a:cubicBezTo>
                <a:cubicBezTo>
                  <a:pt x="3525482" y="472405"/>
                  <a:pt x="3521923" y="516245"/>
                  <a:pt x="3512114" y="559861"/>
                </a:cubicBezTo>
                <a:cubicBezTo>
                  <a:pt x="3491119" y="656469"/>
                  <a:pt x="3485617" y="754605"/>
                  <a:pt x="3495724" y="852186"/>
                </a:cubicBezTo>
                <a:cubicBezTo>
                  <a:pt x="3504577" y="948437"/>
                  <a:pt x="3505176" y="1044867"/>
                  <a:pt x="3502664" y="1141386"/>
                </a:cubicBezTo>
                <a:cubicBezTo>
                  <a:pt x="3500391" y="1228440"/>
                  <a:pt x="3500749" y="1315584"/>
                  <a:pt x="3507210" y="1402639"/>
                </a:cubicBezTo>
                <a:cubicBezTo>
                  <a:pt x="3514626" y="1500407"/>
                  <a:pt x="3520966" y="1598176"/>
                  <a:pt x="3506251" y="1695857"/>
                </a:cubicBezTo>
                <a:cubicBezTo>
                  <a:pt x="3492089" y="1780866"/>
                  <a:pt x="3485019" y="1866447"/>
                  <a:pt x="3485079" y="1952109"/>
                </a:cubicBezTo>
                <a:cubicBezTo>
                  <a:pt x="3486753" y="2065682"/>
                  <a:pt x="3498595" y="2178986"/>
                  <a:pt x="3505414" y="2292381"/>
                </a:cubicBezTo>
                <a:cubicBezTo>
                  <a:pt x="3514746" y="2447918"/>
                  <a:pt x="3522760" y="2603544"/>
                  <a:pt x="3508405" y="2759171"/>
                </a:cubicBezTo>
                <a:cubicBezTo>
                  <a:pt x="3497997" y="2866762"/>
                  <a:pt x="3488427" y="2974352"/>
                  <a:pt x="3496442" y="3082389"/>
                </a:cubicBezTo>
                <a:cubicBezTo>
                  <a:pt x="3502065" y="3158639"/>
                  <a:pt x="3510200" y="3234980"/>
                  <a:pt x="3504816" y="3311409"/>
                </a:cubicBezTo>
                <a:lnTo>
                  <a:pt x="3500655" y="3407763"/>
                </a:lnTo>
                <a:lnTo>
                  <a:pt x="3500528" y="3407763"/>
                </a:lnTo>
                <a:lnTo>
                  <a:pt x="3500186" y="3418624"/>
                </a:lnTo>
                <a:lnTo>
                  <a:pt x="3498431" y="3459279"/>
                </a:lnTo>
                <a:lnTo>
                  <a:pt x="3498786" y="3476530"/>
                </a:lnTo>
                <a:lnTo>
                  <a:pt x="3500070" y="3476530"/>
                </a:lnTo>
                <a:lnTo>
                  <a:pt x="3504922" y="3592711"/>
                </a:lnTo>
                <a:lnTo>
                  <a:pt x="3504733" y="3642505"/>
                </a:lnTo>
                <a:lnTo>
                  <a:pt x="3344090" y="3645620"/>
                </a:lnTo>
                <a:cubicBezTo>
                  <a:pt x="3179267" y="3652578"/>
                  <a:pt x="3015642" y="3636699"/>
                  <a:pt x="2851776" y="3628492"/>
                </a:cubicBezTo>
                <a:cubicBezTo>
                  <a:pt x="2716167" y="3622675"/>
                  <a:pt x="2580186" y="3623335"/>
                  <a:pt x="2444683" y="3630454"/>
                </a:cubicBezTo>
                <a:cubicBezTo>
                  <a:pt x="2220221" y="3640802"/>
                  <a:pt x="1995757" y="3642229"/>
                  <a:pt x="1771055" y="3636431"/>
                </a:cubicBezTo>
                <a:cubicBezTo>
                  <a:pt x="1659183" y="3633576"/>
                  <a:pt x="1547429" y="3634736"/>
                  <a:pt x="1435675" y="3638305"/>
                </a:cubicBezTo>
                <a:cubicBezTo>
                  <a:pt x="1179419" y="3646601"/>
                  <a:pt x="923403" y="3637323"/>
                  <a:pt x="667265" y="3634558"/>
                </a:cubicBezTo>
                <a:cubicBezTo>
                  <a:pt x="569736" y="3633488"/>
                  <a:pt x="472205" y="3633665"/>
                  <a:pt x="374793" y="3637679"/>
                </a:cubicBezTo>
                <a:cubicBezTo>
                  <a:pt x="264415" y="3642140"/>
                  <a:pt x="154036" y="3643412"/>
                  <a:pt x="43657" y="3642932"/>
                </a:cubicBezTo>
                <a:lnTo>
                  <a:pt x="11965" y="3642429"/>
                </a:lnTo>
                <a:lnTo>
                  <a:pt x="24360" y="3479541"/>
                </a:lnTo>
                <a:cubicBezTo>
                  <a:pt x="26194" y="3423392"/>
                  <a:pt x="25594" y="3367189"/>
                  <a:pt x="22559" y="3311038"/>
                </a:cubicBezTo>
                <a:cubicBezTo>
                  <a:pt x="16343" y="3197955"/>
                  <a:pt x="-628" y="3084971"/>
                  <a:pt x="13594" y="2971689"/>
                </a:cubicBezTo>
                <a:cubicBezTo>
                  <a:pt x="38335" y="2776712"/>
                  <a:pt x="12519" y="2582431"/>
                  <a:pt x="4272" y="2387950"/>
                </a:cubicBezTo>
                <a:cubicBezTo>
                  <a:pt x="-3262" y="2237604"/>
                  <a:pt x="2250" y="2086990"/>
                  <a:pt x="20765" y="1937298"/>
                </a:cubicBezTo>
                <a:cubicBezTo>
                  <a:pt x="38958" y="1790576"/>
                  <a:pt x="37113" y="1642627"/>
                  <a:pt x="15268" y="1496252"/>
                </a:cubicBezTo>
                <a:cubicBezTo>
                  <a:pt x="7718" y="1430798"/>
                  <a:pt x="7400" y="1364898"/>
                  <a:pt x="14311" y="1299395"/>
                </a:cubicBezTo>
                <a:cubicBezTo>
                  <a:pt x="22640" y="1195064"/>
                  <a:pt x="20682" y="1090348"/>
                  <a:pt x="8455" y="986285"/>
                </a:cubicBezTo>
                <a:cubicBezTo>
                  <a:pt x="-8159" y="849535"/>
                  <a:pt x="3794" y="712390"/>
                  <a:pt x="9890" y="575540"/>
                </a:cubicBezTo>
                <a:cubicBezTo>
                  <a:pt x="14432" y="472556"/>
                  <a:pt x="17180" y="369671"/>
                  <a:pt x="12878" y="266688"/>
                </a:cubicBezTo>
                <a:lnTo>
                  <a:pt x="14418" y="21931"/>
                </a:lnTo>
                <a:lnTo>
                  <a:pt x="163536" y="23733"/>
                </a:lnTo>
                <a:cubicBezTo>
                  <a:pt x="346324" y="25875"/>
                  <a:pt x="528992" y="25875"/>
                  <a:pt x="711061" y="9535"/>
                </a:cubicBezTo>
                <a:cubicBezTo>
                  <a:pt x="769618" y="4223"/>
                  <a:pt x="828414" y="562"/>
                  <a:pt x="887180" y="60"/>
                </a:cubicBezTo>
                <a:close/>
              </a:path>
            </a:pathLst>
          </a:custGeom>
        </p:spPr>
      </p:pic>
      <p:sp>
        <p:nvSpPr>
          <p:cNvPr id="11" name="Content Placeholder 2">
            <a:extLst>
              <a:ext uri="{FF2B5EF4-FFF2-40B4-BE49-F238E27FC236}">
                <a16:creationId xmlns:a16="http://schemas.microsoft.com/office/drawing/2014/main" id="{AC42FF66-8E6D-63E6-92B3-6EAD30E2E696}"/>
              </a:ext>
            </a:extLst>
          </p:cNvPr>
          <p:cNvSpPr txBox="1">
            <a:spLocks/>
          </p:cNvSpPr>
          <p:nvPr/>
        </p:nvSpPr>
        <p:spPr>
          <a:xfrm>
            <a:off x="572494" y="2071317"/>
            <a:ext cx="11047014" cy="4086202"/>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rtl="1">
              <a:lnSpc>
                <a:spcPct val="100000"/>
              </a:lnSpc>
              <a:buFont typeface="Arial" panose="020B0604020202020204" pitchFamily="34" charset="0"/>
              <a:buNone/>
            </a:pPr>
            <a:r>
              <a:rPr lang="he-IL" sz="1200" dirty="0">
                <a:latin typeface="Arial" panose="020B0604020202020204" pitchFamily="34" charset="0"/>
                <a:cs typeface="Arial" panose="020B0604020202020204" pitchFamily="34" charset="0"/>
              </a:rPr>
              <a:t>הסקיצות ממחישות את האינטראקציה בין מברשת שיניים חכמה לאפליקציית </a:t>
            </a:r>
            <a:r>
              <a:rPr lang="he-IL" sz="1200" dirty="0" err="1">
                <a:latin typeface="Arial" panose="020B0604020202020204" pitchFamily="34" charset="0"/>
                <a:cs typeface="Arial" panose="020B0604020202020204" pitchFamily="34" charset="0"/>
              </a:rPr>
              <a:t>סמארטפון</a:t>
            </a:r>
            <a:r>
              <a:rPr lang="he-IL" sz="1200" dirty="0">
                <a:latin typeface="Arial" panose="020B0604020202020204" pitchFamily="34" charset="0"/>
                <a:cs typeface="Arial" panose="020B0604020202020204" pitchFamily="34" charset="0"/>
              </a:rPr>
              <a:t>. היא מציגה מברשת שיניים עם חיישנים משולבים שונים כגון חיישני לחץ, חיישני תנועה וחיישני מיקום. בנוסף, יש תיאור של </a:t>
            </a:r>
            <a:r>
              <a:rPr lang="he-IL" sz="1200" dirty="0" err="1">
                <a:latin typeface="Arial" panose="020B0604020202020204" pitchFamily="34" charset="0"/>
                <a:cs typeface="Arial" panose="020B0604020202020204" pitchFamily="34" charset="0"/>
              </a:rPr>
              <a:t>סמארטפון</a:t>
            </a:r>
            <a:r>
              <a:rPr lang="he-IL" sz="1200" dirty="0">
                <a:latin typeface="Arial" panose="020B0604020202020204" pitchFamily="34" charset="0"/>
                <a:cs typeface="Arial" panose="020B0604020202020204" pitchFamily="34" charset="0"/>
              </a:rPr>
              <a:t> המציג ממשק אפליקציה. ממשק זה כולל תכונות כמו 'הפעלת/כיבוי המברשת', 'הצג התראות', 'משוב חי' ו'מעקב שימוש'. </a:t>
            </a:r>
            <a:r>
              <a:rPr lang="he-IL" sz="1200" dirty="0" err="1">
                <a:latin typeface="Arial" panose="020B0604020202020204" pitchFamily="34" charset="0"/>
                <a:cs typeface="Arial" panose="020B0604020202020204" pitchFamily="34" charset="0"/>
              </a:rPr>
              <a:t>הסמארטפון</a:t>
            </a:r>
            <a:r>
              <a:rPr lang="he-IL" sz="1200" dirty="0">
                <a:latin typeface="Arial" panose="020B0604020202020204" pitchFamily="34" charset="0"/>
                <a:cs typeface="Arial" panose="020B0604020202020204" pitchFamily="34" charset="0"/>
              </a:rPr>
              <a:t> מוצג בתקשורת עם המברשת, המסמל את יכולתו של המשתמש ליצור אינטראקציה עם מערכת המברשת החכמה באמצעות האפליקציה. בנוסף מדגישות את העיצוב הידידותי והאינטואיטיבי של האפליקציה, ומדגימה כיצד משתמש יכול לנהל </a:t>
            </a:r>
            <a:r>
              <a:rPr lang="he-IL" sz="1200" dirty="0" err="1">
                <a:latin typeface="Arial" panose="020B0604020202020204" pitchFamily="34" charset="0"/>
                <a:cs typeface="Arial" panose="020B0604020202020204" pitchFamily="34" charset="0"/>
              </a:rPr>
              <a:t>ולנטר</a:t>
            </a:r>
            <a:r>
              <a:rPr lang="he-IL" sz="1200" dirty="0">
                <a:latin typeface="Arial" panose="020B0604020202020204" pitchFamily="34" charset="0"/>
                <a:cs typeface="Arial" panose="020B0604020202020204" pitchFamily="34" charset="0"/>
              </a:rPr>
              <a:t> בקלות את תכונות המברשת.</a:t>
            </a:r>
          </a:p>
        </p:txBody>
      </p:sp>
    </p:spTree>
    <p:extLst>
      <p:ext uri="{BB962C8B-B14F-4D97-AF65-F5344CB8AC3E}">
        <p14:creationId xmlns:p14="http://schemas.microsoft.com/office/powerpoint/2010/main" val="4001935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effectLst/>
                <a:latin typeface="Arial" panose="020B0604020202020204" pitchFamily="34" charset="0"/>
                <a:cs typeface="Arial" panose="020B0604020202020204" pitchFamily="34" charset="0"/>
              </a:rPr>
              <a:t>סיכום:</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A9DD72-6C0F-9F2F-E3AD-431951C4A438}"/>
              </a:ext>
            </a:extLst>
          </p:cNvPr>
          <p:cNvSpPr>
            <a:spLocks noGrp="1"/>
          </p:cNvSpPr>
          <p:nvPr>
            <p:ph idx="1"/>
          </p:nvPr>
        </p:nvSpPr>
        <p:spPr>
          <a:xfrm>
            <a:off x="4905955" y="2071316"/>
            <a:ext cx="6713552" cy="4114800"/>
          </a:xfrm>
        </p:spPr>
        <p:txBody>
          <a:bodyPr anchor="t">
            <a:normAutofit/>
          </a:bodyPr>
          <a:lstStyle/>
          <a:p>
            <a:pPr marL="0" indent="0" algn="r" rtl="1">
              <a:buNone/>
            </a:pPr>
            <a:r>
              <a:rPr lang="he-IL" sz="1200" b="1" u="sng" dirty="0">
                <a:effectLst/>
                <a:latin typeface="Arial" panose="020B0604020202020204" pitchFamily="34" charset="0"/>
                <a:cs typeface="Arial" panose="020B0604020202020204" pitchFamily="34" charset="0"/>
              </a:rPr>
              <a:t>נושא הפרויקט:</a:t>
            </a:r>
            <a:endParaRPr lang="he-IL" sz="1200" u="sng" dirty="0">
              <a:effectLst/>
              <a:latin typeface="Arial" panose="020B0604020202020204" pitchFamily="34" charset="0"/>
              <a:cs typeface="Arial" panose="020B0604020202020204" pitchFamily="34" charset="0"/>
            </a:endParaRPr>
          </a:p>
          <a:p>
            <a:pPr marL="0" indent="0" algn="r" rtl="1">
              <a:buNone/>
            </a:pPr>
            <a:r>
              <a:rPr lang="he-IL" sz="1200" dirty="0">
                <a:effectLst/>
                <a:latin typeface="Arial" panose="020B0604020202020204" pitchFamily="34" charset="0"/>
                <a:cs typeface="Arial" panose="020B0604020202020204" pitchFamily="34" charset="0"/>
              </a:rPr>
              <a:t>הפרויקט התמקד בפיתוח מערכת מתקדמת לניטור ושיפור צחצוח שיניים מבוססת </a:t>
            </a:r>
            <a:r>
              <a:rPr lang="en-US" sz="1200" dirty="0">
                <a:effectLst/>
                <a:latin typeface="Arial" panose="020B0604020202020204" pitchFamily="34" charset="0"/>
                <a:cs typeface="Arial" panose="020B0604020202020204" pitchFamily="34" charset="0"/>
              </a:rPr>
              <a:t>IOT</a:t>
            </a:r>
            <a:r>
              <a:rPr lang="he-IL" sz="1200" dirty="0">
                <a:effectLst/>
                <a:latin typeface="Arial" panose="020B0604020202020204" pitchFamily="34" charset="0"/>
                <a:cs typeface="Arial" panose="020B0604020202020204" pitchFamily="34" charset="0"/>
              </a:rPr>
              <a:t> עבור מברשות שיניים חכמות. מערכת זו נועדה לשפר את היגיינת הפה באמצעות ניטור בזמן אמת, זיהוי טכניקות צחצוח לא נכונות, ומתן משוב </a:t>
            </a:r>
            <a:r>
              <a:rPr lang="he-IL" sz="1200" dirty="0" err="1">
                <a:effectLst/>
                <a:latin typeface="Arial" panose="020B0604020202020204" pitchFamily="34" charset="0"/>
                <a:cs typeface="Arial" panose="020B0604020202020204" pitchFamily="34" charset="0"/>
              </a:rPr>
              <a:t>מיידי</a:t>
            </a:r>
            <a:r>
              <a:rPr lang="he-IL" sz="1200" dirty="0">
                <a:effectLst/>
                <a:latin typeface="Arial" panose="020B0604020202020204" pitchFamily="34" charset="0"/>
                <a:cs typeface="Arial" panose="020B0604020202020204" pitchFamily="34" charset="0"/>
              </a:rPr>
              <a:t>.</a:t>
            </a:r>
          </a:p>
          <a:p>
            <a:pPr marL="0" indent="0" algn="r" rtl="1">
              <a:buNone/>
            </a:pPr>
            <a:r>
              <a:rPr lang="he-IL" sz="1200" b="1" u="sng" dirty="0">
                <a:effectLst/>
                <a:latin typeface="Arial" panose="020B0604020202020204" pitchFamily="34" charset="0"/>
                <a:cs typeface="Arial" panose="020B0604020202020204" pitchFamily="34" charset="0"/>
              </a:rPr>
              <a:t>פתרון הבעיה:</a:t>
            </a:r>
          </a:p>
          <a:p>
            <a:pPr marL="0" indent="0" algn="r" rtl="1">
              <a:buNone/>
            </a:pPr>
            <a:r>
              <a:rPr lang="he-IL" sz="1200" b="1" dirty="0">
                <a:effectLst/>
                <a:latin typeface="Arial" panose="020B0604020202020204" pitchFamily="34" charset="0"/>
                <a:cs typeface="Arial" panose="020B0604020202020204" pitchFamily="34" charset="0"/>
              </a:rPr>
              <a:t>עיצוב ופיתוח:</a:t>
            </a:r>
            <a:r>
              <a:rPr lang="he-IL" sz="1200" dirty="0">
                <a:effectLst/>
                <a:latin typeface="Arial" panose="020B0604020202020204" pitchFamily="34" charset="0"/>
                <a:cs typeface="Arial" panose="020B0604020202020204" pitchFamily="34" charset="0"/>
              </a:rPr>
              <a:t> הפרויקט כלל תכנון מערכת המשלבת חיישנים שונים (לחץ, תנועה, זמן) במברשת שיניים חכמה. פותחה אפליקציה ייעודית למשתמשים לניטור ובקרה מרחוק.</a:t>
            </a:r>
          </a:p>
          <a:p>
            <a:pPr marL="0" indent="0" algn="r" rtl="1">
              <a:buNone/>
            </a:pPr>
            <a:r>
              <a:rPr lang="he-IL" sz="1200" b="1" dirty="0">
                <a:effectLst/>
                <a:latin typeface="Arial" panose="020B0604020202020204" pitchFamily="34" charset="0"/>
                <a:cs typeface="Arial" panose="020B0604020202020204" pitchFamily="34" charset="0"/>
              </a:rPr>
              <a:t>אינטגרציה של </a:t>
            </a:r>
            <a:r>
              <a:rPr lang="en-US" sz="1200" b="1" dirty="0">
                <a:effectLst/>
                <a:latin typeface="Arial" panose="020B0604020202020204" pitchFamily="34" charset="0"/>
                <a:cs typeface="Arial" panose="020B0604020202020204" pitchFamily="34" charset="0"/>
              </a:rPr>
              <a:t>IoT:</a:t>
            </a:r>
            <a:endParaRPr lang="en-US" sz="1200" dirty="0">
              <a:effectLst/>
              <a:latin typeface="Arial" panose="020B0604020202020204" pitchFamily="34" charset="0"/>
              <a:cs typeface="Arial" panose="020B0604020202020204" pitchFamily="34" charset="0"/>
            </a:endParaRPr>
          </a:p>
          <a:p>
            <a:pPr marL="0" indent="0" algn="r" rtl="1">
              <a:buNone/>
            </a:pPr>
            <a:r>
              <a:rPr lang="he-IL" sz="1200" b="1" dirty="0">
                <a:effectLst/>
                <a:latin typeface="Arial" panose="020B0604020202020204" pitchFamily="34" charset="0"/>
                <a:cs typeface="Arial" panose="020B0604020202020204" pitchFamily="34" charset="0"/>
              </a:rPr>
              <a:t>שימוש בברוקר/מכשיר/פרוטוקול:</a:t>
            </a:r>
            <a:r>
              <a:rPr lang="he-IL" sz="1200" dirty="0">
                <a:effectLst/>
                <a:latin typeface="Arial" panose="020B0604020202020204" pitchFamily="34" charset="0"/>
                <a:cs typeface="Arial" panose="020B0604020202020204" pitchFamily="34" charset="0"/>
              </a:rPr>
              <a:t> המערכת השתמשה במתווך</a:t>
            </a:r>
            <a:r>
              <a:rPr lang="en-US" sz="1200" dirty="0">
                <a:effectLst/>
                <a:latin typeface="Arial" panose="020B0604020202020204" pitchFamily="34" charset="0"/>
                <a:cs typeface="Arial" panose="020B0604020202020204" pitchFamily="34" charset="0"/>
              </a:rPr>
              <a:t>,IOT </a:t>
            </a:r>
            <a:r>
              <a:rPr lang="he-IL" sz="1200" dirty="0">
                <a:effectLst/>
                <a:latin typeface="Arial" panose="020B0604020202020204" pitchFamily="34" charset="0"/>
                <a:cs typeface="Arial" panose="020B0604020202020204" pitchFamily="34" charset="0"/>
              </a:rPr>
              <a:t> שירות מבוסס ענן - </a:t>
            </a:r>
            <a:r>
              <a:rPr lang="en-US" sz="1200" dirty="0">
                <a:effectLst/>
                <a:latin typeface="Arial" panose="020B0604020202020204" pitchFamily="34" charset="0"/>
                <a:cs typeface="Arial" panose="020B0604020202020204" pitchFamily="34" charset="0"/>
              </a:rPr>
              <a:t>MQTT</a:t>
            </a:r>
            <a:r>
              <a:rPr lang="he-IL" sz="1200" dirty="0">
                <a:effectLst/>
                <a:latin typeface="Arial" panose="020B0604020202020204" pitchFamily="34" charset="0"/>
                <a:cs typeface="Arial" panose="020B0604020202020204" pitchFamily="34" charset="0"/>
              </a:rPr>
              <a:t> </a:t>
            </a:r>
            <a:r>
              <a:rPr lang="en-US" sz="1200" dirty="0">
                <a:effectLst/>
                <a:latin typeface="Arial" panose="020B0604020202020204" pitchFamily="34" charset="0"/>
                <a:cs typeface="Arial" panose="020B0604020202020204" pitchFamily="34" charset="0"/>
              </a:rPr>
              <a:t> </a:t>
            </a:r>
            <a:r>
              <a:rPr lang="he-IL" sz="1200" dirty="0">
                <a:effectLst/>
                <a:latin typeface="Arial" panose="020B0604020202020204" pitchFamily="34" charset="0"/>
                <a:cs typeface="Arial" panose="020B0604020202020204" pitchFamily="34" charset="0"/>
              </a:rPr>
              <a:t>כדי לנהל את התקשורת בין חיישני המברשת והאפליקציה של המשתמש. מתווך זה טיפל בזרימת הנתונים, והבטיח שידור מאובטח ויעיל של נתוני חיישנים ופקודות בין המברשת למכשיר הטלפון החכם של המשתמש.</a:t>
            </a:r>
          </a:p>
          <a:p>
            <a:pPr marL="0" indent="0" algn="r" rtl="1">
              <a:buNone/>
            </a:pPr>
            <a:r>
              <a:rPr lang="he-IL" sz="1200" b="1" dirty="0">
                <a:effectLst/>
                <a:latin typeface="Arial" panose="020B0604020202020204" pitchFamily="34" charset="0"/>
                <a:cs typeface="Arial" panose="020B0604020202020204" pitchFamily="34" charset="0"/>
              </a:rPr>
              <a:t>טיפול בנתוני חיישנים:</a:t>
            </a:r>
            <a:r>
              <a:rPr lang="he-IL" sz="1200" dirty="0">
                <a:effectLst/>
                <a:latin typeface="Arial" panose="020B0604020202020204" pitchFamily="34" charset="0"/>
                <a:cs typeface="Arial" panose="020B0604020202020204" pitchFamily="34" charset="0"/>
              </a:rPr>
              <a:t> חיישנים עקבו באופן רציף אחר מצב הצחצוח ושלחו נתונים ליחידת העיבוד המרכזית</a:t>
            </a:r>
            <a:r>
              <a:rPr lang="en-US" sz="1200" dirty="0">
                <a:latin typeface="Arial" panose="020B0604020202020204" pitchFamily="34" charset="0"/>
                <a:cs typeface="Arial" panose="020B0604020202020204" pitchFamily="34" charset="0"/>
              </a:rPr>
              <a:t> CPU</a:t>
            </a:r>
            <a:r>
              <a:rPr lang="he-IL" sz="1200" dirty="0">
                <a:latin typeface="Arial" panose="020B0604020202020204" pitchFamily="34" charset="0"/>
                <a:cs typeface="Arial" panose="020B0604020202020204" pitchFamily="34" charset="0"/>
              </a:rPr>
              <a:t> </a:t>
            </a:r>
            <a:r>
              <a:rPr lang="en-US" sz="1200" dirty="0">
                <a:effectLst/>
                <a:latin typeface="Arial" panose="020B0604020202020204" pitchFamily="34" charset="0"/>
                <a:cs typeface="Arial" panose="020B0604020202020204" pitchFamily="34" charset="0"/>
              </a:rPr>
              <a:t> </a:t>
            </a:r>
            <a:r>
              <a:rPr lang="he-IL" sz="1200" dirty="0">
                <a:effectLst/>
                <a:latin typeface="Arial" panose="020B0604020202020204" pitchFamily="34" charset="0"/>
                <a:cs typeface="Arial" panose="020B0604020202020204" pitchFamily="34" charset="0"/>
              </a:rPr>
              <a:t>בתוך המברשת. המעבד, שפעל כמכשיר</a:t>
            </a:r>
            <a:r>
              <a:rPr lang="en-US" sz="1200" dirty="0">
                <a:latin typeface="Arial" panose="020B0604020202020204" pitchFamily="34" charset="0"/>
                <a:cs typeface="Arial" panose="020B0604020202020204" pitchFamily="34" charset="0"/>
              </a:rPr>
              <a:t> </a:t>
            </a:r>
            <a:r>
              <a:rPr lang="en-US" sz="1200" dirty="0">
                <a:effectLst/>
                <a:latin typeface="Arial" panose="020B0604020202020204" pitchFamily="34" charset="0"/>
                <a:cs typeface="Arial" panose="020B0604020202020204" pitchFamily="34" charset="0"/>
              </a:rPr>
              <a:t>IOT </a:t>
            </a:r>
            <a:r>
              <a:rPr lang="he-IL" sz="1200" dirty="0">
                <a:effectLst/>
                <a:latin typeface="Arial" panose="020B0604020202020204" pitchFamily="34" charset="0"/>
                <a:cs typeface="Arial" panose="020B0604020202020204" pitchFamily="34" charset="0"/>
              </a:rPr>
              <a:t>עיבד את הנתונים הללו, קבע אם יש צורך בהתראה, ויצר קשר עם המתווך כדי להעביר מידע לאפליקציה של המשתמש.</a:t>
            </a:r>
          </a:p>
          <a:p>
            <a:pPr marL="0" indent="0" algn="r" rtl="1">
              <a:buNone/>
            </a:pPr>
            <a:r>
              <a:rPr lang="he-IL" sz="1200" b="1" dirty="0">
                <a:effectLst/>
                <a:latin typeface="Arial" panose="020B0604020202020204" pitchFamily="34" charset="0"/>
                <a:cs typeface="Arial" panose="020B0604020202020204" pitchFamily="34" charset="0"/>
              </a:rPr>
              <a:t>גישה ושליטה מרחוק:</a:t>
            </a:r>
            <a:r>
              <a:rPr lang="he-IL" sz="1200" dirty="0">
                <a:effectLst/>
                <a:latin typeface="Arial" panose="020B0604020202020204" pitchFamily="34" charset="0"/>
                <a:cs typeface="Arial" panose="020B0604020202020204" pitchFamily="34" charset="0"/>
              </a:rPr>
              <a:t> אפליקציית </a:t>
            </a:r>
            <a:r>
              <a:rPr lang="he-IL" sz="1200" dirty="0" err="1">
                <a:effectLst/>
                <a:latin typeface="Arial" panose="020B0604020202020204" pitchFamily="34" charset="0"/>
                <a:cs typeface="Arial" panose="020B0604020202020204" pitchFamily="34" charset="0"/>
              </a:rPr>
              <a:t>הסמארטפון</a:t>
            </a:r>
            <a:r>
              <a:rPr lang="he-IL" sz="1200" dirty="0">
                <a:effectLst/>
                <a:latin typeface="Arial" panose="020B0604020202020204" pitchFamily="34" charset="0"/>
                <a:cs typeface="Arial" panose="020B0604020202020204" pitchFamily="34" charset="0"/>
              </a:rPr>
              <a:t> אפשרה למשתמש להפעיל/לנטרל את המערכת, לצפות בנתונים חיים מחיישנים ולקבל התראות. אינטראקציה זו בוצעה על ידי פרוטוקול ה-</a:t>
            </a:r>
            <a:r>
              <a:rPr lang="en-US" sz="1200" dirty="0">
                <a:effectLst/>
                <a:latin typeface="Arial" panose="020B0604020202020204" pitchFamily="34" charset="0"/>
                <a:cs typeface="Arial" panose="020B0604020202020204" pitchFamily="34" charset="0"/>
              </a:rPr>
              <a:t> , IOT </a:t>
            </a:r>
            <a:r>
              <a:rPr lang="he-IL" sz="1200" dirty="0">
                <a:effectLst/>
                <a:latin typeface="Arial" panose="020B0604020202020204" pitchFamily="34" charset="0"/>
                <a:cs typeface="Arial" panose="020B0604020202020204" pitchFamily="34" charset="0"/>
              </a:rPr>
              <a:t>מה שמבטיח חוויה מגיבה וידידותית למשתמש.</a:t>
            </a:r>
          </a:p>
          <a:p>
            <a:pPr marL="228600" indent="-228600" algn="r" defTabSz="914400" rtl="1" eaLnBrk="1" latinLnBrk="0" hangingPunct="1">
              <a:lnSpc>
                <a:spcPct val="90000"/>
              </a:lnSpc>
              <a:spcBef>
                <a:spcPts val="1000"/>
              </a:spcBef>
              <a:buFont typeface="Arial" panose="020B0604020202020204" pitchFamily="34" charset="0"/>
              <a:buChar char="•"/>
            </a:pPr>
            <a:endParaRPr lang="en-IL" sz="1200" dirty="0">
              <a:latin typeface="Arial" panose="020B0604020202020204" pitchFamily="34" charset="0"/>
              <a:cs typeface="Arial" panose="020B0604020202020204" pitchFamily="34" charset="0"/>
            </a:endParaRPr>
          </a:p>
        </p:txBody>
      </p:sp>
      <p:pic>
        <p:nvPicPr>
          <p:cNvPr id="6" name="Picture 5" descr="A close-up of a toothbrush&#10;&#10;Description automatically generated">
            <a:extLst>
              <a:ext uri="{FF2B5EF4-FFF2-40B4-BE49-F238E27FC236}">
                <a16:creationId xmlns:a16="http://schemas.microsoft.com/office/drawing/2014/main" id="{2AC35DF1-BB06-1143-B230-8B3381E432D7}"/>
              </a:ext>
            </a:extLst>
          </p:cNvPr>
          <p:cNvPicPr>
            <a:picLocks noChangeAspect="1"/>
          </p:cNvPicPr>
          <p:nvPr/>
        </p:nvPicPr>
        <p:blipFill>
          <a:blip r:embed="rId2"/>
          <a:stretch>
            <a:fillRect/>
          </a:stretch>
        </p:blipFill>
        <p:spPr>
          <a:xfrm>
            <a:off x="572493" y="2111163"/>
            <a:ext cx="4114801" cy="4114801"/>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spTree>
    <p:extLst>
      <p:ext uri="{BB962C8B-B14F-4D97-AF65-F5344CB8AC3E}">
        <p14:creationId xmlns:p14="http://schemas.microsoft.com/office/powerpoint/2010/main" val="2321712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effectLst/>
                <a:latin typeface="Arial" panose="020B0604020202020204" pitchFamily="34" charset="0"/>
                <a:cs typeface="Arial" panose="020B0604020202020204" pitchFamily="34" charset="0"/>
              </a:rPr>
              <a:t>סיכום:</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A9DD72-6C0F-9F2F-E3AD-431951C4A438}"/>
              </a:ext>
            </a:extLst>
          </p:cNvPr>
          <p:cNvSpPr>
            <a:spLocks noGrp="1"/>
          </p:cNvSpPr>
          <p:nvPr>
            <p:ph idx="1"/>
          </p:nvPr>
        </p:nvSpPr>
        <p:spPr>
          <a:xfrm>
            <a:off x="4905955" y="2071316"/>
            <a:ext cx="6713552" cy="4114800"/>
          </a:xfrm>
        </p:spPr>
        <p:txBody>
          <a:bodyPr anchor="t">
            <a:normAutofit/>
          </a:bodyPr>
          <a:lstStyle/>
          <a:p>
            <a:pPr marL="0" indent="0" algn="r" rtl="1">
              <a:buNone/>
            </a:pPr>
            <a:r>
              <a:rPr lang="he-IL" sz="1200" b="1" dirty="0">
                <a:effectLst/>
                <a:latin typeface="Helvetica Neue" panose="02000503000000020004" pitchFamily="2" charset="0"/>
              </a:rPr>
              <a:t>סיכום ומסקנות:</a:t>
            </a:r>
            <a:endParaRPr lang="he-IL" sz="1200" dirty="0">
              <a:effectLst/>
              <a:latin typeface="Helvetica Neue" panose="02000503000000020004" pitchFamily="2" charset="0"/>
            </a:endParaRPr>
          </a:p>
          <a:p>
            <a:pPr marL="0" indent="0" algn="r" rtl="1">
              <a:buNone/>
            </a:pPr>
            <a:r>
              <a:rPr lang="he-IL" sz="1200" dirty="0">
                <a:effectLst/>
                <a:latin typeface="Helvetica Neue" panose="02000503000000020004" pitchFamily="2" charset="0"/>
              </a:rPr>
              <a:t>הפרויקט מינף בהצלחה את טכנולוגיית ה - </a:t>
            </a:r>
            <a:r>
              <a:rPr lang="en-US" sz="1200" dirty="0">
                <a:effectLst/>
                <a:latin typeface="Helvetica Neue" panose="02000503000000020004" pitchFamily="2" charset="0"/>
              </a:rPr>
              <a:t>IOT</a:t>
            </a:r>
            <a:r>
              <a:rPr lang="he-IL" sz="1200" dirty="0">
                <a:effectLst/>
                <a:latin typeface="Helvetica Neue" panose="02000503000000020004" pitchFamily="2" charset="0"/>
              </a:rPr>
              <a:t> כדי ליצור מערכת מתקדמת לניטור ושיפור צחצוח שיניים. ההישגים העיקריים כללו שילוב של חיישנים מרובים, פיתוח אפליקציה ידידותית למשתמש, ושימוש יעיל במתווך </a:t>
            </a:r>
            <a:r>
              <a:rPr lang="en-US" sz="1200" dirty="0">
                <a:effectLst/>
                <a:latin typeface="Helvetica Neue" panose="02000503000000020004" pitchFamily="2" charset="0"/>
              </a:rPr>
              <a:t>IOT</a:t>
            </a:r>
            <a:r>
              <a:rPr lang="he-IL" sz="1200" dirty="0">
                <a:effectLst/>
                <a:latin typeface="Helvetica Neue" panose="02000503000000020004" pitchFamily="2" charset="0"/>
              </a:rPr>
              <a:t> כדי להקל על התקשורת.</a:t>
            </a:r>
          </a:p>
          <a:p>
            <a:pPr marL="0" indent="0" algn="r" rtl="1">
              <a:buNone/>
            </a:pPr>
            <a:r>
              <a:rPr lang="he-IL" sz="1200" dirty="0">
                <a:effectLst/>
                <a:latin typeface="Helvetica Neue" panose="02000503000000020004" pitchFamily="2" charset="0"/>
              </a:rPr>
              <a:t>המערכת שיפרה את היגיינת הפה על ידי מתן יכולות ניטור והתראה בזמן אמת, תוך מענה ישיר לצרכים של משתמשי מברשת השיניים החכמה.</a:t>
            </a:r>
          </a:p>
          <a:p>
            <a:pPr marL="0" indent="0" algn="r" rtl="1">
              <a:buNone/>
            </a:pPr>
            <a:r>
              <a:rPr lang="he-IL" sz="1200" dirty="0">
                <a:effectLst/>
                <a:latin typeface="Helvetica Neue" panose="02000503000000020004" pitchFamily="2" charset="0"/>
              </a:rPr>
              <a:t>הפרויקט הדגים את הפוטנציאל של ה -</a:t>
            </a:r>
            <a:r>
              <a:rPr lang="en-US" sz="1200" dirty="0">
                <a:effectLst/>
                <a:latin typeface="Helvetica Neue" panose="02000503000000020004" pitchFamily="2" charset="0"/>
              </a:rPr>
              <a:t> IOT</a:t>
            </a:r>
            <a:r>
              <a:rPr lang="he-IL" sz="1200" dirty="0">
                <a:effectLst/>
                <a:latin typeface="Helvetica Neue" panose="02000503000000020004" pitchFamily="2" charset="0"/>
              </a:rPr>
              <a:t>בקידום בריאות הפה, והציג דגם מדרגי וניתן להתאמה שניתן ליישם על מוצרי היגיינה אחרים.</a:t>
            </a:r>
            <a:endParaRPr lang="he-IL" sz="1200" dirty="0">
              <a:latin typeface="Helvetica Neue" panose="02000503000000020004" pitchFamily="2" charset="0"/>
              <a:cs typeface="Arial Hebrew" pitchFamily="2" charset="-79"/>
            </a:endParaRPr>
          </a:p>
          <a:p>
            <a:pPr marL="0" indent="0" algn="r" rtl="1">
              <a:buNone/>
            </a:pPr>
            <a:r>
              <a:rPr lang="he-IL" sz="1200" b="1" u="sng" dirty="0">
                <a:effectLst/>
                <a:latin typeface="Arial Hebrew" pitchFamily="2" charset="-79"/>
                <a:cs typeface="Arial Hebrew" pitchFamily="2" charset="-79"/>
              </a:rPr>
              <a:t>לסיכום</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פרויקט</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זה</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לא</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רק</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סיפק</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פתרון</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מעשי</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לבעיות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היגיינת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הפה</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אלא</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גם</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הדגיש</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את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היכולות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של</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טכנולוגיית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ה</a:t>
            </a:r>
            <a:r>
              <a:rPr lang="en-US" sz="1200" dirty="0">
                <a:effectLst/>
                <a:latin typeface="Arial Hebrew" pitchFamily="2" charset="-79"/>
                <a:cs typeface="Arial Hebrew" pitchFamily="2" charset="-79"/>
              </a:rPr>
              <a:t> </a:t>
            </a:r>
            <a:r>
              <a:rPr lang="he-IL" sz="1200" dirty="0">
                <a:effectLst/>
                <a:latin typeface="Helvetica Neue" panose="02000503000000020004" pitchFamily="2" charset="0"/>
                <a:cs typeface="Arial Hebrew" pitchFamily="2" charset="-79"/>
              </a:rPr>
              <a:t>-</a:t>
            </a:r>
            <a:r>
              <a:rPr lang="en-US" sz="1200" dirty="0">
                <a:effectLst/>
                <a:latin typeface="Helvetica Neue" panose="02000503000000020004" pitchFamily="2" charset="0"/>
                <a:cs typeface="Arial Hebrew" pitchFamily="2" charset="-79"/>
              </a:rPr>
              <a:t> </a:t>
            </a:r>
            <a:r>
              <a:rPr lang="en-US" sz="1200" dirty="0">
                <a:effectLst/>
                <a:latin typeface="Helvetica Neue" panose="02000503000000020004" pitchFamily="2" charset="0"/>
              </a:rPr>
              <a:t>IOT </a:t>
            </a:r>
            <a:r>
              <a:rPr lang="he-IL" sz="1200" dirty="0">
                <a:effectLst/>
                <a:latin typeface="Arial Hebrew" pitchFamily="2" charset="-79"/>
                <a:cs typeface="Arial Hebrew" pitchFamily="2" charset="-79"/>
              </a:rPr>
              <a:t>ביצירת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מערכות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חכמות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מחוברות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זו</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לזו</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זה</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מהווה</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עדות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לכוח</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של</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שילוב</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טכנולוגיית</a:t>
            </a:r>
            <a:r>
              <a:rPr lang="he-IL" sz="1200" dirty="0">
                <a:effectLst/>
                <a:latin typeface="Helvetica Neue" panose="02000503000000020004" pitchFamily="2" charset="0"/>
                <a:cs typeface="Arial Hebrew" pitchFamily="2" charset="-79"/>
              </a:rPr>
              <a:t> </a:t>
            </a:r>
            <a:r>
              <a:rPr lang="en-US" sz="1200" dirty="0">
                <a:effectLst/>
                <a:latin typeface="Helvetica Neue" panose="02000503000000020004" pitchFamily="2" charset="0"/>
              </a:rPr>
              <a:t>IOT</a:t>
            </a:r>
            <a:r>
              <a:rPr lang="he-IL" sz="1200" dirty="0">
                <a:effectLst/>
                <a:latin typeface="Helvetica Neue" panose="02000503000000020004" pitchFamily="2" charset="0"/>
              </a:rPr>
              <a:t> </a:t>
            </a:r>
            <a:r>
              <a:rPr lang="he-IL" sz="1200" dirty="0">
                <a:effectLst/>
                <a:latin typeface="Arial Hebrew" pitchFamily="2" charset="-79"/>
                <a:cs typeface="Arial Hebrew" pitchFamily="2" charset="-79"/>
              </a:rPr>
              <a:t>כדי</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לספק</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תכונות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בריאות</a:t>
            </a:r>
            <a:r>
              <a:rPr lang="he-IL" sz="1200" dirty="0">
                <a:effectLst/>
                <a:latin typeface="Helvetica Neue" panose="02000503000000020004" pitchFamily="2" charset="0"/>
                <a:cs typeface="Arial Hebrew" pitchFamily="2" charset="-79"/>
              </a:rPr>
              <a:t> </a:t>
            </a:r>
            <a:r>
              <a:rPr lang="he-IL" sz="1200" dirty="0">
                <a:effectLst/>
                <a:latin typeface="Arial Hebrew" pitchFamily="2" charset="-79"/>
                <a:cs typeface="Arial Hebrew" pitchFamily="2" charset="-79"/>
              </a:rPr>
              <a:t>משופרות</a:t>
            </a:r>
            <a:r>
              <a:rPr lang="he-IL" sz="1200" dirty="0">
                <a:effectLst/>
                <a:latin typeface="Helvetica Neue" panose="02000503000000020004" pitchFamily="2" charset="0"/>
                <a:cs typeface="Arial Hebrew" pitchFamily="2" charset="-79"/>
              </a:rPr>
              <a:t>.</a:t>
            </a:r>
            <a:endParaRPr lang="he-IL" sz="1200" dirty="0">
              <a:effectLst/>
              <a:latin typeface="Arial Hebrew" pitchFamily="2" charset="-79"/>
              <a:cs typeface="Arial Hebrew" pitchFamily="2" charset="-79"/>
            </a:endParaRPr>
          </a:p>
          <a:p>
            <a:pPr marL="0" indent="0" algn="r" defTabSz="914400" rtl="1" eaLnBrk="1" latinLnBrk="0" hangingPunct="1">
              <a:lnSpc>
                <a:spcPct val="90000"/>
              </a:lnSpc>
              <a:spcBef>
                <a:spcPts val="1000"/>
              </a:spcBef>
              <a:buNone/>
            </a:pPr>
            <a:endParaRPr lang="en-IL" sz="1200" dirty="0"/>
          </a:p>
        </p:txBody>
      </p:sp>
      <p:pic>
        <p:nvPicPr>
          <p:cNvPr id="4" name="Picture 3">
            <a:extLst>
              <a:ext uri="{FF2B5EF4-FFF2-40B4-BE49-F238E27FC236}">
                <a16:creationId xmlns:a16="http://schemas.microsoft.com/office/drawing/2014/main" id="{7BEC09DD-9D7A-5A34-4B6A-9490E2EEBA79}"/>
              </a:ext>
            </a:extLst>
          </p:cNvPr>
          <p:cNvPicPr>
            <a:picLocks noChangeAspect="1"/>
          </p:cNvPicPr>
          <p:nvPr/>
        </p:nvPicPr>
        <p:blipFill>
          <a:blip r:embed="rId2"/>
          <a:stretch>
            <a:fillRect/>
          </a:stretch>
        </p:blipFill>
        <p:spPr>
          <a:xfrm>
            <a:off x="754077" y="2071316"/>
            <a:ext cx="3916986" cy="3916986"/>
          </a:xfrm>
          <a:prstGeom prst="rect">
            <a:avLst/>
          </a:prstGeom>
        </p:spPr>
      </p:pic>
    </p:spTree>
    <p:extLst>
      <p:ext uri="{BB962C8B-B14F-4D97-AF65-F5344CB8AC3E}">
        <p14:creationId xmlns:p14="http://schemas.microsoft.com/office/powerpoint/2010/main" val="24525713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latin typeface="Arial" panose="020B0604020202020204" pitchFamily="34" charset="0"/>
                <a:cs typeface="Arial" panose="020B0604020202020204" pitchFamily="34" charset="0"/>
              </a:rPr>
              <a:t>מקורות מידע</a:t>
            </a:r>
            <a:r>
              <a:rPr lang="he-IL" sz="4000" b="1" u="sng" dirty="0">
                <a:effectLst/>
                <a:latin typeface="Arial" panose="020B0604020202020204" pitchFamily="34" charset="0"/>
                <a:cs typeface="Arial" panose="020B0604020202020204" pitchFamily="34" charset="0"/>
              </a:rPr>
              <a:t>:</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A9DD72-6C0F-9F2F-E3AD-431951C4A438}"/>
              </a:ext>
            </a:extLst>
          </p:cNvPr>
          <p:cNvSpPr>
            <a:spLocks noGrp="1"/>
          </p:cNvSpPr>
          <p:nvPr>
            <p:ph idx="1"/>
          </p:nvPr>
        </p:nvSpPr>
        <p:spPr>
          <a:xfrm>
            <a:off x="572493" y="2165534"/>
            <a:ext cx="6713552" cy="4114800"/>
          </a:xfrm>
        </p:spPr>
        <p:txBody>
          <a:bodyPr anchor="t">
            <a:normAutofit/>
          </a:bodyPr>
          <a:lstStyle/>
          <a:p>
            <a:r>
              <a:rPr lang="en-US" sz="1200" dirty="0">
                <a:effectLst/>
                <a:latin typeface="Helvetica Neue" panose="02000503000000020004" pitchFamily="2" charset="0"/>
                <a:hlinkClick r:id="rId2"/>
              </a:rPr>
              <a:t>https://www.youtube.com/watch?v=BBILW2RgRog</a:t>
            </a:r>
            <a:endParaRPr lang="en-US" sz="1200" dirty="0">
              <a:effectLst/>
              <a:latin typeface="Helvetica Neue" panose="02000503000000020004" pitchFamily="2" charset="0"/>
            </a:endParaRPr>
          </a:p>
          <a:p>
            <a:r>
              <a:rPr lang="en-US" sz="1200" dirty="0">
                <a:hlinkClick r:id="rId3"/>
              </a:rPr>
              <a:t>https://www.oralb.co.uk/en-gb</a:t>
            </a:r>
            <a:endParaRPr lang="he-IL" sz="1200" dirty="0"/>
          </a:p>
          <a:p>
            <a:r>
              <a:rPr lang="en-US" sz="1200" dirty="0">
                <a:hlinkClick r:id="rId4"/>
              </a:rPr>
              <a:t>https://feno.co/blogs/smart-toothbrushes/the-benefits-of-ai-enhanced-toothbrushes</a:t>
            </a:r>
            <a:endParaRPr lang="he-IL" sz="1200" dirty="0"/>
          </a:p>
          <a:p>
            <a:r>
              <a:rPr lang="en-US" sz="1200" dirty="0">
                <a:hlinkClick r:id="rId5"/>
              </a:rPr>
              <a:t>https://www.iden.co.il/</a:t>
            </a:r>
            <a:r>
              <a:rPr lang="he-IL" sz="1200" dirty="0">
                <a:hlinkClick r:id="rId5"/>
              </a:rPr>
              <a:t>מברשת-שיניים-חשמלית</a:t>
            </a:r>
            <a:endParaRPr lang="he-IL" sz="1200" dirty="0"/>
          </a:p>
          <a:p>
            <a:r>
              <a:rPr lang="en-US" sz="1200" dirty="0">
                <a:hlinkClick r:id="rId6"/>
              </a:rPr>
              <a:t>https://www.ynet.co.il/digital/reviews/article/SyEYlZBTr</a:t>
            </a:r>
            <a:endParaRPr lang="he-IL" sz="1200" dirty="0"/>
          </a:p>
          <a:p>
            <a:endParaRPr lang="he-IL" sz="1200" dirty="0"/>
          </a:p>
          <a:p>
            <a:pPr marL="0" indent="0">
              <a:buNone/>
            </a:pPr>
            <a:endParaRPr lang="he-IL" sz="1200" dirty="0"/>
          </a:p>
          <a:p>
            <a:endParaRPr lang="en-IL" sz="1200" dirty="0"/>
          </a:p>
        </p:txBody>
      </p:sp>
    </p:spTree>
    <p:extLst>
      <p:ext uri="{BB962C8B-B14F-4D97-AF65-F5344CB8AC3E}">
        <p14:creationId xmlns:p14="http://schemas.microsoft.com/office/powerpoint/2010/main" val="3728096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latin typeface="Arial" panose="020B0604020202020204" pitchFamily="34" charset="0"/>
                <a:cs typeface="Arial" panose="020B0604020202020204" pitchFamily="34" charset="0"/>
              </a:rPr>
              <a:t>נספחים:</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A0B00BB-AE4D-3E60-7DC9-512D5199F545}"/>
              </a:ext>
            </a:extLst>
          </p:cNvPr>
          <p:cNvSpPr txBox="1"/>
          <p:nvPr/>
        </p:nvSpPr>
        <p:spPr>
          <a:xfrm>
            <a:off x="469783" y="1922767"/>
            <a:ext cx="10821672"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dirty="0">
                <a:latin typeface="Arial" panose="020B0604020202020204" pitchFamily="34" charset="0"/>
                <a:ea typeface="+mn-lt"/>
                <a:cs typeface="Arial" panose="020B0604020202020204" pitchFamily="34" charset="0"/>
              </a:rPr>
              <a:t>GitHub Link Omer Peled: </a:t>
            </a:r>
            <a:r>
              <a:rPr lang="en-US" dirty="0">
                <a:latin typeface="Arial" panose="020B0604020202020204" pitchFamily="34" charset="0"/>
                <a:ea typeface="+mn-lt"/>
                <a:cs typeface="Arial" panose="020B0604020202020204" pitchFamily="34" charset="0"/>
                <a:hlinkClick r:id="rId2"/>
              </a:rPr>
              <a:t>https://github.com/omerpeled6/IOT_SMART_HOME</a:t>
            </a:r>
            <a:endParaRPr lang="en-US" dirty="0">
              <a:latin typeface="Arial" panose="020B0604020202020204" pitchFamily="34" charset="0"/>
              <a:ea typeface="+mn-lt"/>
              <a:cs typeface="Arial" panose="020B0604020202020204" pitchFamily="34" charset="0"/>
            </a:endParaRPr>
          </a:p>
          <a:p>
            <a:r>
              <a:rPr lang="en-US" b="1" u="sng" dirty="0">
                <a:latin typeface="Arial" panose="020B0604020202020204" pitchFamily="34" charset="0"/>
                <a:ea typeface="+mn-lt"/>
                <a:cs typeface="Arial" panose="020B0604020202020204" pitchFamily="34" charset="0"/>
              </a:rPr>
              <a:t>GitHub Link Guy </a:t>
            </a:r>
            <a:r>
              <a:rPr lang="en-US" b="1" u="sng" dirty="0" err="1">
                <a:latin typeface="Arial" panose="020B0604020202020204" pitchFamily="34" charset="0"/>
                <a:ea typeface="+mn-lt"/>
                <a:cs typeface="Arial" panose="020B0604020202020204" pitchFamily="34" charset="0"/>
              </a:rPr>
              <a:t>Kopel</a:t>
            </a:r>
            <a:r>
              <a:rPr lang="en-US" b="1" u="sng" dirty="0">
                <a:latin typeface="Arial" panose="020B0604020202020204" pitchFamily="34" charset="0"/>
                <a:ea typeface="+mn-lt"/>
                <a:cs typeface="Arial" panose="020B0604020202020204" pitchFamily="34" charset="0"/>
              </a:rPr>
              <a:t> : </a:t>
            </a:r>
            <a:r>
              <a:rPr lang="en-US" dirty="0">
                <a:latin typeface="Arial" panose="020B0604020202020204" pitchFamily="34" charset="0"/>
                <a:ea typeface="+mn-lt"/>
                <a:cs typeface="Arial" panose="020B0604020202020204" pitchFamily="34" charset="0"/>
                <a:hlinkClick r:id="rId3"/>
              </a:rPr>
              <a:t>https://github.com/GuyKopel1568/IOT_SMART_HOME</a:t>
            </a:r>
            <a:endParaRPr lang="en-US" dirty="0">
              <a:latin typeface="Arial" panose="020B0604020202020204" pitchFamily="34" charset="0"/>
              <a:ea typeface="+mn-lt"/>
              <a:cs typeface="Arial" panose="020B0604020202020204" pitchFamily="34" charset="0"/>
            </a:endParaRPr>
          </a:p>
          <a:p>
            <a:endParaRPr lang="en-US" b="1" u="sng" dirty="0">
              <a:latin typeface="Arial" panose="020B0604020202020204" pitchFamily="34" charset="0"/>
              <a:ea typeface="+mn-lt"/>
              <a:cs typeface="Arial" panose="020B0604020202020204" pitchFamily="34" charset="0"/>
            </a:endParaRPr>
          </a:p>
          <a:p>
            <a:r>
              <a:rPr lang="en-US" b="1" u="sng" dirty="0">
                <a:latin typeface="Arial" panose="020B0604020202020204" pitchFamily="34" charset="0"/>
                <a:ea typeface="+mn-lt"/>
                <a:cs typeface="Arial" panose="020B0604020202020204" pitchFamily="34" charset="0"/>
              </a:rPr>
              <a:t>Video Link :  </a:t>
            </a:r>
            <a:r>
              <a:rPr lang="en-US" dirty="0">
                <a:latin typeface="Arial" panose="020B0604020202020204" pitchFamily="34" charset="0"/>
                <a:ea typeface="+mn-lt"/>
                <a:cs typeface="Arial" panose="020B0604020202020204" pitchFamily="34" charset="0"/>
                <a:hlinkClick r:id="rId4"/>
              </a:rPr>
              <a:t>https://youtu.be/ckcTrqiAS1k</a:t>
            </a:r>
            <a:endParaRPr lang="en-US" b="1" u="sng" dirty="0">
              <a:latin typeface="Arial" panose="020B0604020202020204" pitchFamily="34" charset="0"/>
              <a:ea typeface="+mn-lt"/>
              <a:cs typeface="Arial" panose="020B0604020202020204" pitchFamily="34" charset="0"/>
            </a:endParaRPr>
          </a:p>
          <a:p>
            <a:endParaRPr lang="en-US" b="1" u="sng" dirty="0">
              <a:latin typeface="Arial" panose="020B0604020202020204" pitchFamily="34" charset="0"/>
              <a:cs typeface="Arial" panose="020B0604020202020204" pitchFamily="34" charset="0"/>
            </a:endParaRPr>
          </a:p>
        </p:txBody>
      </p:sp>
      <p:pic>
        <p:nvPicPr>
          <p:cNvPr id="6" name="Picture 5" descr="A screenshot of a computer&#10;&#10;Description automatically generated">
            <a:extLst>
              <a:ext uri="{FF2B5EF4-FFF2-40B4-BE49-F238E27FC236}">
                <a16:creationId xmlns:a16="http://schemas.microsoft.com/office/drawing/2014/main" id="{433DAC90-835D-DC20-EB1B-3C26EE7EA28A}"/>
              </a:ext>
            </a:extLst>
          </p:cNvPr>
          <p:cNvPicPr>
            <a:picLocks noChangeAspect="1"/>
          </p:cNvPicPr>
          <p:nvPr/>
        </p:nvPicPr>
        <p:blipFill>
          <a:blip r:embed="rId5"/>
          <a:stretch>
            <a:fillRect/>
          </a:stretch>
        </p:blipFill>
        <p:spPr>
          <a:xfrm>
            <a:off x="6567055" y="3129050"/>
            <a:ext cx="5155162" cy="3359448"/>
          </a:xfrm>
          <a:prstGeom prst="rect">
            <a:avLst/>
          </a:prstGeom>
        </p:spPr>
      </p:pic>
      <p:pic>
        <p:nvPicPr>
          <p:cNvPr id="8" name="Picture 7" descr="A screenshot of a computer program&#10;&#10;Description automatically generated">
            <a:extLst>
              <a:ext uri="{FF2B5EF4-FFF2-40B4-BE49-F238E27FC236}">
                <a16:creationId xmlns:a16="http://schemas.microsoft.com/office/drawing/2014/main" id="{5A6F6D41-98FF-8711-79A4-14DA493BF29E}"/>
              </a:ext>
            </a:extLst>
          </p:cNvPr>
          <p:cNvPicPr>
            <a:picLocks noChangeAspect="1"/>
          </p:cNvPicPr>
          <p:nvPr/>
        </p:nvPicPr>
        <p:blipFill>
          <a:blip r:embed="rId6"/>
          <a:stretch>
            <a:fillRect/>
          </a:stretch>
        </p:blipFill>
        <p:spPr>
          <a:xfrm>
            <a:off x="296985" y="3181077"/>
            <a:ext cx="5718211" cy="3359449"/>
          </a:xfrm>
          <a:prstGeom prst="rect">
            <a:avLst/>
          </a:prstGeom>
        </p:spPr>
      </p:pic>
    </p:spTree>
    <p:extLst>
      <p:ext uri="{BB962C8B-B14F-4D97-AF65-F5344CB8AC3E}">
        <p14:creationId xmlns:p14="http://schemas.microsoft.com/office/powerpoint/2010/main" val="365726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effectLst/>
                <a:latin typeface="Arial" panose="020B0604020202020204" pitchFamily="34" charset="0"/>
                <a:cs typeface="Arial" panose="020B0604020202020204" pitchFamily="34" charset="0"/>
              </a:rPr>
              <a:t>מבוא:</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toothbrush on a stand&#10;&#10;Description automatically generated">
            <a:extLst>
              <a:ext uri="{FF2B5EF4-FFF2-40B4-BE49-F238E27FC236}">
                <a16:creationId xmlns:a16="http://schemas.microsoft.com/office/drawing/2014/main" id="{004A477A-9374-2C33-57CB-5BE36D761383}"/>
              </a:ext>
            </a:extLst>
          </p:cNvPr>
          <p:cNvPicPr>
            <a:picLocks noChangeAspect="1"/>
          </p:cNvPicPr>
          <p:nvPr/>
        </p:nvPicPr>
        <p:blipFill rotWithShape="1">
          <a:blip r:embed="rId2"/>
          <a:srcRect l="3254" r="2486" b="-1"/>
          <a:stretch/>
        </p:blipFill>
        <p:spPr>
          <a:xfrm>
            <a:off x="572492" y="2002056"/>
            <a:ext cx="3943849" cy="4184060"/>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sp>
        <p:nvSpPr>
          <p:cNvPr id="3" name="Content Placeholder 2">
            <a:extLst>
              <a:ext uri="{FF2B5EF4-FFF2-40B4-BE49-F238E27FC236}">
                <a16:creationId xmlns:a16="http://schemas.microsoft.com/office/drawing/2014/main" id="{32A9DD72-6C0F-9F2F-E3AD-431951C4A438}"/>
              </a:ext>
            </a:extLst>
          </p:cNvPr>
          <p:cNvSpPr>
            <a:spLocks noGrp="1"/>
          </p:cNvSpPr>
          <p:nvPr>
            <p:ph idx="1"/>
          </p:nvPr>
        </p:nvSpPr>
        <p:spPr>
          <a:xfrm>
            <a:off x="4905955" y="2071316"/>
            <a:ext cx="6713552" cy="4114800"/>
          </a:xfrm>
        </p:spPr>
        <p:txBody>
          <a:bodyPr anchor="t">
            <a:normAutofit/>
          </a:bodyPr>
          <a:lstStyle/>
          <a:p>
            <a:pPr marL="0" indent="0" algn="r" rtl="1">
              <a:lnSpc>
                <a:spcPct val="100000"/>
              </a:lnSpc>
              <a:buNone/>
            </a:pPr>
            <a:r>
              <a:rPr lang="he-IL" sz="1200" dirty="0">
                <a:effectLst/>
                <a:latin typeface="Arial" panose="020B0604020202020204" pitchFamily="34" charset="0"/>
                <a:cs typeface="Arial" panose="020B0604020202020204" pitchFamily="34" charset="0"/>
              </a:rPr>
              <a:t>ככל שמודעות להיגיינת הפה הולכת וגוברת, הצורך במערכות מתקדמות, טכנולוגיות ונגישות למברשות שיניים חכמות הולך ועולה. במסגרת קורס לפיתוח תוכנה למערכות </a:t>
            </a:r>
            <a:r>
              <a:rPr lang="en-US" sz="1200" dirty="0">
                <a:effectLst/>
                <a:latin typeface="Arial" panose="020B0604020202020204" pitchFamily="34" charset="0"/>
                <a:cs typeface="Arial" panose="020B0604020202020204" pitchFamily="34" charset="0"/>
              </a:rPr>
              <a:t> IOT</a:t>
            </a:r>
            <a:r>
              <a:rPr lang="he-IL" sz="1200" dirty="0">
                <a:effectLst/>
                <a:latin typeface="Arial" panose="020B0604020202020204" pitchFamily="34" charset="0"/>
                <a:cs typeface="Arial" panose="020B0604020202020204" pitchFamily="34" charset="0"/>
              </a:rPr>
              <a:t>בסביבת בריאות חכמה, קיבלנו את הכלים והידע לפתח מערכות המבוססות על רכיבים עצמאיים הנשלטים דרך האינטרנט.</a:t>
            </a:r>
          </a:p>
          <a:p>
            <a:pPr marL="0" indent="0" algn="r" rtl="1">
              <a:lnSpc>
                <a:spcPct val="100000"/>
              </a:lnSpc>
              <a:buNone/>
            </a:pPr>
            <a:r>
              <a:rPr lang="he-IL" sz="1200" b="1" u="sng" dirty="0">
                <a:effectLst/>
                <a:latin typeface="Arial" panose="020B0604020202020204" pitchFamily="34" charset="0"/>
                <a:cs typeface="Arial" panose="020B0604020202020204" pitchFamily="34" charset="0"/>
              </a:rPr>
              <a:t>תיאור הפרויקט:</a:t>
            </a:r>
            <a:endParaRPr lang="he-IL" sz="1200" u="sng" dirty="0">
              <a:effectLst/>
              <a:latin typeface="Arial" panose="020B0604020202020204" pitchFamily="34" charset="0"/>
              <a:cs typeface="Arial" panose="020B0604020202020204" pitchFamily="34" charset="0"/>
            </a:endParaRPr>
          </a:p>
          <a:p>
            <a:pPr marL="0" indent="0" algn="r" rtl="1">
              <a:lnSpc>
                <a:spcPct val="100000"/>
              </a:lnSpc>
              <a:buNone/>
            </a:pPr>
            <a:r>
              <a:rPr lang="he-IL" sz="1200" dirty="0">
                <a:effectLst/>
                <a:latin typeface="Arial" panose="020B0604020202020204" pitchFamily="34" charset="0"/>
                <a:cs typeface="Arial" panose="020B0604020202020204" pitchFamily="34" charset="0"/>
              </a:rPr>
              <a:t>מברשת השיניים החכמה היא מערכת מבוססת טכנולוגיית</a:t>
            </a:r>
            <a:r>
              <a:rPr lang="en-US" sz="1200" dirty="0">
                <a:effectLst/>
                <a:latin typeface="Arial" panose="020B0604020202020204" pitchFamily="34" charset="0"/>
                <a:cs typeface="Arial" panose="020B0604020202020204" pitchFamily="34" charset="0"/>
              </a:rPr>
              <a:t> IOT </a:t>
            </a:r>
            <a:r>
              <a:rPr lang="he-IL" sz="1200" dirty="0">
                <a:effectLst/>
                <a:latin typeface="Arial" panose="020B0604020202020204" pitchFamily="34" charset="0"/>
                <a:cs typeface="Arial" panose="020B0604020202020204" pitchFamily="34" charset="0"/>
              </a:rPr>
              <a:t>שניתן להפעילה </a:t>
            </a:r>
            <a:r>
              <a:rPr lang="he-IL" sz="1200" dirty="0" err="1">
                <a:effectLst/>
                <a:latin typeface="Arial" panose="020B0604020202020204" pitchFamily="34" charset="0"/>
                <a:cs typeface="Arial" panose="020B0604020202020204" pitchFamily="34" charset="0"/>
              </a:rPr>
              <a:t>מהסמארטפון</a:t>
            </a:r>
            <a:r>
              <a:rPr lang="he-IL" sz="1200" dirty="0">
                <a:effectLst/>
                <a:latin typeface="Arial" panose="020B0604020202020204" pitchFamily="34" charset="0"/>
                <a:cs typeface="Arial" panose="020B0604020202020204" pitchFamily="34" charset="0"/>
              </a:rPr>
              <a:t> בכל מקום עם קליטה סלולרית. המערכת תוכננה כך:</a:t>
            </a:r>
          </a:p>
          <a:p>
            <a:pPr marL="0" indent="0" algn="r" rtl="1">
              <a:lnSpc>
                <a:spcPct val="100000"/>
              </a:lnSpc>
              <a:buNone/>
            </a:pPr>
            <a:r>
              <a:rPr lang="he-IL" sz="1200" dirty="0">
                <a:effectLst/>
                <a:latin typeface="Arial" panose="020B0604020202020204" pitchFamily="34" charset="0"/>
                <a:cs typeface="Arial" panose="020B0604020202020204" pitchFamily="34" charset="0"/>
              </a:rPr>
              <a:t>כל נקודת צחצוח בשיניים, כולל אזורים בעייתיים כמו קו החניכיים ושיניים טוחנות, מצוידת בחיישנים מתקדמים. חיישנים אלה יתממשקו באופן תמידי עם ברוקר מאובטח כמו ברוקר של</a:t>
            </a:r>
            <a:r>
              <a:rPr lang="he-IL" sz="1200" dirty="0">
                <a:latin typeface="Arial" panose="020B0604020202020204" pitchFamily="34" charset="0"/>
                <a:cs typeface="Arial" panose="020B0604020202020204" pitchFamily="34" charset="0"/>
              </a:rPr>
              <a:t> </a:t>
            </a:r>
            <a:r>
              <a:rPr lang="en-US" sz="1200" dirty="0" err="1">
                <a:latin typeface="Arial" panose="020B0604020202020204" pitchFamily="34" charset="0"/>
                <a:cs typeface="Arial" panose="020B0604020202020204" pitchFamily="34" charset="0"/>
              </a:rPr>
              <a:t>Cloudmqtt</a:t>
            </a:r>
            <a:r>
              <a:rPr lang="he-IL" sz="1200" dirty="0">
                <a:latin typeface="Arial" panose="020B0604020202020204" pitchFamily="34" charset="0"/>
                <a:cs typeface="Arial" panose="020B0604020202020204" pitchFamily="34" charset="0"/>
              </a:rPr>
              <a:t> </a:t>
            </a:r>
            <a:r>
              <a:rPr lang="he-IL" sz="1200" dirty="0">
                <a:effectLst/>
                <a:latin typeface="Arial" panose="020B0604020202020204" pitchFamily="34" charset="0"/>
                <a:cs typeface="Arial" panose="020B0604020202020204" pitchFamily="34" charset="0"/>
              </a:rPr>
              <a:t>ויספקו התראות מיידיות על צחצוח לא נכון או על לחץ יתר.</a:t>
            </a:r>
          </a:p>
          <a:p>
            <a:pPr marL="0" indent="0" algn="r" rtl="1">
              <a:lnSpc>
                <a:spcPct val="100000"/>
              </a:lnSpc>
              <a:buNone/>
            </a:pPr>
            <a:r>
              <a:rPr lang="he-IL" sz="1200" dirty="0">
                <a:effectLst/>
                <a:latin typeface="Arial" panose="020B0604020202020204" pitchFamily="34" charset="0"/>
                <a:cs typeface="Arial" panose="020B0604020202020204" pitchFamily="34" charset="0"/>
              </a:rPr>
              <a:t>האפליקציה עבור משתמשי המברשת תספק התראות מיידיות על צחצוח לא נכון, ותיתן משוב בזמן אמת על איכות הצחצוח. האפליקציה יכולה גם להיות מוגדרת לשלוח דוחות חודשיים לרופא השיניים של המשתמש, ובכך לסייע במעקב אחר בריאות הפה.</a:t>
            </a:r>
          </a:p>
          <a:p>
            <a:pPr marL="0" indent="0" algn="r" rtl="1">
              <a:lnSpc>
                <a:spcPct val="100000"/>
              </a:lnSpc>
              <a:buNone/>
            </a:pPr>
            <a:r>
              <a:rPr lang="he-IL" sz="1200" dirty="0">
                <a:effectLst/>
                <a:latin typeface="Arial" panose="020B0604020202020204" pitchFamily="34" charset="0"/>
                <a:cs typeface="Arial" panose="020B0604020202020204" pitchFamily="34" charset="0"/>
              </a:rPr>
              <a:t>מערכת זו לא רק תשפר את ההיגיינה האוראלית אלא גם תשתלב עם מערך התכונות החכמות הקיימות בשוק, מה שיספק חווית משתמש אינטגרטיבית ומשופרת.</a:t>
            </a:r>
          </a:p>
          <a:p>
            <a:pPr marL="228600" indent="-228600" algn="r" defTabSz="914400" rtl="1" eaLnBrk="1" latinLnBrk="0" hangingPunct="1">
              <a:lnSpc>
                <a:spcPct val="100000"/>
              </a:lnSpc>
              <a:spcBef>
                <a:spcPts val="1000"/>
              </a:spcBef>
              <a:buFont typeface="Arial" panose="020B0604020202020204" pitchFamily="34" charset="0"/>
              <a:buChar char="•"/>
            </a:pPr>
            <a:endParaRPr lang="en-IL"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1832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effectLst/>
                <a:latin typeface="Arial" panose="020B0604020202020204" pitchFamily="34" charset="0"/>
                <a:cs typeface="Arial" panose="020B0604020202020204" pitchFamily="34" charset="0"/>
              </a:rPr>
              <a:t>מבוא:</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A9DD72-6C0F-9F2F-E3AD-431951C4A438}"/>
              </a:ext>
            </a:extLst>
          </p:cNvPr>
          <p:cNvSpPr>
            <a:spLocks noGrp="1"/>
          </p:cNvSpPr>
          <p:nvPr>
            <p:ph idx="1"/>
          </p:nvPr>
        </p:nvSpPr>
        <p:spPr>
          <a:xfrm>
            <a:off x="4905955" y="2071316"/>
            <a:ext cx="6713552" cy="4114800"/>
          </a:xfrm>
        </p:spPr>
        <p:txBody>
          <a:bodyPr anchor="t">
            <a:normAutofit/>
          </a:bodyPr>
          <a:lstStyle/>
          <a:p>
            <a:pPr marL="0" indent="0" algn="r" rtl="1">
              <a:lnSpc>
                <a:spcPct val="100000"/>
              </a:lnSpc>
              <a:buNone/>
            </a:pPr>
            <a:r>
              <a:rPr lang="he-IL" sz="1200" b="1" u="sng" dirty="0">
                <a:effectLst/>
                <a:latin typeface="Arial" panose="020B0604020202020204" pitchFamily="34" charset="0"/>
                <a:cs typeface="Arial" panose="020B0604020202020204" pitchFamily="34" charset="0"/>
              </a:rPr>
              <a:t>מטרות:</a:t>
            </a:r>
          </a:p>
          <a:p>
            <a:pPr marL="0" indent="0" algn="r" rtl="1">
              <a:lnSpc>
                <a:spcPct val="100000"/>
              </a:lnSpc>
              <a:buNone/>
            </a:pPr>
            <a:r>
              <a:rPr lang="he-IL" sz="1200" dirty="0">
                <a:effectLst/>
                <a:latin typeface="Arial" panose="020B0604020202020204" pitchFamily="34" charset="0"/>
                <a:cs typeface="Arial" panose="020B0604020202020204" pitchFamily="34" charset="0"/>
              </a:rPr>
              <a:t>פיתוח מערכת חכמה לניטור ושיפור הצחצוח של מברשות שיניים חכמות.</a:t>
            </a:r>
          </a:p>
          <a:p>
            <a:pPr marL="0" indent="0" algn="r" rtl="1">
              <a:lnSpc>
                <a:spcPct val="100000"/>
              </a:lnSpc>
              <a:buNone/>
            </a:pPr>
            <a:r>
              <a:rPr lang="he-IL" sz="1200" dirty="0">
                <a:effectLst/>
                <a:latin typeface="Arial" panose="020B0604020202020204" pitchFamily="34" charset="0"/>
                <a:cs typeface="Arial" panose="020B0604020202020204" pitchFamily="34" charset="0"/>
              </a:rPr>
              <a:t>המערכת תהיה מותאמת לכל סוגי מברשות השיניים.</a:t>
            </a:r>
          </a:p>
          <a:p>
            <a:pPr marL="0" indent="0" algn="r" rtl="1">
              <a:lnSpc>
                <a:spcPct val="100000"/>
              </a:lnSpc>
              <a:buNone/>
            </a:pPr>
            <a:r>
              <a:rPr lang="he-IL" sz="1200" dirty="0">
                <a:effectLst/>
                <a:latin typeface="Arial" panose="020B0604020202020204" pitchFamily="34" charset="0"/>
                <a:cs typeface="Arial" panose="020B0604020202020204" pitchFamily="34" charset="0"/>
              </a:rPr>
              <a:t>תמיכה באפליקציה המותאמת לכל סוגי הטלפונים החכמים.</a:t>
            </a:r>
            <a:br>
              <a:rPr lang="he-IL" sz="1200" dirty="0">
                <a:effectLst/>
                <a:latin typeface="Arial" panose="020B0604020202020204" pitchFamily="34" charset="0"/>
                <a:cs typeface="Arial" panose="020B0604020202020204" pitchFamily="34" charset="0"/>
              </a:rPr>
            </a:br>
            <a:endParaRPr lang="he-IL" sz="1200" dirty="0">
              <a:effectLst/>
              <a:latin typeface="Arial" panose="020B0604020202020204" pitchFamily="34" charset="0"/>
              <a:cs typeface="Arial" panose="020B0604020202020204" pitchFamily="34" charset="0"/>
            </a:endParaRPr>
          </a:p>
          <a:p>
            <a:pPr marL="0" indent="0" algn="r" rtl="1">
              <a:lnSpc>
                <a:spcPct val="100000"/>
              </a:lnSpc>
              <a:buNone/>
            </a:pPr>
            <a:r>
              <a:rPr lang="he-IL" sz="1200" b="1" u="sng" dirty="0">
                <a:effectLst/>
                <a:latin typeface="Arial" panose="020B0604020202020204" pitchFamily="34" charset="0"/>
                <a:cs typeface="Arial" panose="020B0604020202020204" pitchFamily="34" charset="0"/>
              </a:rPr>
              <a:t>בעלי עניין:</a:t>
            </a:r>
            <a:endParaRPr lang="he-IL" sz="1200" dirty="0">
              <a:effectLst/>
              <a:latin typeface="Arial" panose="020B0604020202020204" pitchFamily="34" charset="0"/>
              <a:cs typeface="Arial" panose="020B0604020202020204" pitchFamily="34" charset="0"/>
            </a:endParaRPr>
          </a:p>
          <a:p>
            <a:pPr marL="0" indent="0" algn="r" rtl="1">
              <a:lnSpc>
                <a:spcPct val="100000"/>
              </a:lnSpc>
              <a:buNone/>
            </a:pPr>
            <a:r>
              <a:rPr lang="he-IL" sz="1200" u="sng" dirty="0">
                <a:effectLst/>
                <a:latin typeface="Arial" panose="020B0604020202020204" pitchFamily="34" charset="0"/>
                <a:cs typeface="Arial" panose="020B0604020202020204" pitchFamily="34" charset="0"/>
              </a:rPr>
              <a:t>לקוחות פרטיים - </a:t>
            </a:r>
            <a:r>
              <a:rPr lang="he-IL" sz="1200" dirty="0">
                <a:effectLst/>
                <a:latin typeface="Arial" panose="020B0604020202020204" pitchFamily="34" charset="0"/>
                <a:cs typeface="Arial" panose="020B0604020202020204" pitchFamily="34" charset="0"/>
              </a:rPr>
              <a:t>כל מי שמעוניין לשפר את היגיינת הפה שלו באמצעות מברשת שיניים חכמה המספקת משוב בזמן אמת.</a:t>
            </a:r>
          </a:p>
          <a:p>
            <a:pPr marL="0" indent="0" algn="r" rtl="1">
              <a:lnSpc>
                <a:spcPct val="100000"/>
              </a:lnSpc>
              <a:buNone/>
            </a:pPr>
            <a:r>
              <a:rPr lang="he-IL" sz="1200" u="sng" dirty="0">
                <a:effectLst/>
                <a:latin typeface="Arial" panose="020B0604020202020204" pitchFamily="34" charset="0"/>
                <a:cs typeface="Arial" panose="020B0604020202020204" pitchFamily="34" charset="0"/>
              </a:rPr>
              <a:t>רופאי שיניים - </a:t>
            </a:r>
            <a:r>
              <a:rPr lang="he-IL" sz="1200" dirty="0">
                <a:effectLst/>
                <a:latin typeface="Arial" panose="020B0604020202020204" pitchFamily="34" charset="0"/>
                <a:cs typeface="Arial" panose="020B0604020202020204" pitchFamily="34" charset="0"/>
              </a:rPr>
              <a:t>יכולים להשתמש במערכת כדי לעקוב אחר שגרת הצחצוח של מטופליהם ולהציע המלצות מותאמות אישית.</a:t>
            </a:r>
          </a:p>
          <a:p>
            <a:pPr marL="0" indent="0" algn="r" rtl="1">
              <a:lnSpc>
                <a:spcPct val="100000"/>
              </a:lnSpc>
              <a:buNone/>
            </a:pPr>
            <a:r>
              <a:rPr lang="he-IL" sz="1200" u="sng" dirty="0">
                <a:effectLst/>
                <a:latin typeface="Arial" panose="020B0604020202020204" pitchFamily="34" charset="0"/>
                <a:cs typeface="Arial" panose="020B0604020202020204" pitchFamily="34" charset="0"/>
              </a:rPr>
              <a:t>חברות ביטוח בריאות - </a:t>
            </a:r>
            <a:r>
              <a:rPr lang="he-IL" sz="1200" dirty="0">
                <a:effectLst/>
                <a:latin typeface="Arial" panose="020B0604020202020204" pitchFamily="34" charset="0"/>
                <a:cs typeface="Arial" panose="020B0604020202020204" pitchFamily="34" charset="0"/>
              </a:rPr>
              <a:t>יכולות להציע הנחות בפוליסות ביטוח למבוטחים המשתמשים במברשת שיניים חכמה למען שיפור בריאות הפה.</a:t>
            </a:r>
          </a:p>
        </p:txBody>
      </p:sp>
    </p:spTree>
    <p:extLst>
      <p:ext uri="{BB962C8B-B14F-4D97-AF65-F5344CB8AC3E}">
        <p14:creationId xmlns:p14="http://schemas.microsoft.com/office/powerpoint/2010/main" val="3680308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effectLst/>
                <a:latin typeface="Arial" panose="020B0604020202020204" pitchFamily="34" charset="0"/>
                <a:cs typeface="Arial" panose="020B0604020202020204" pitchFamily="34" charset="0"/>
              </a:rPr>
              <a:t>מבוא:</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A9DD72-6C0F-9F2F-E3AD-431951C4A438}"/>
              </a:ext>
            </a:extLst>
          </p:cNvPr>
          <p:cNvSpPr>
            <a:spLocks noGrp="1"/>
          </p:cNvSpPr>
          <p:nvPr>
            <p:ph idx="1"/>
          </p:nvPr>
        </p:nvSpPr>
        <p:spPr>
          <a:xfrm>
            <a:off x="4905955" y="2071316"/>
            <a:ext cx="6713552" cy="4114800"/>
          </a:xfrm>
        </p:spPr>
        <p:txBody>
          <a:bodyPr anchor="t">
            <a:normAutofit/>
          </a:bodyPr>
          <a:lstStyle/>
          <a:p>
            <a:pPr marL="0" indent="0" algn="r" rtl="1">
              <a:buNone/>
            </a:pPr>
            <a:r>
              <a:rPr lang="he-IL" sz="1200" b="1" u="sng" dirty="0">
                <a:effectLst/>
                <a:latin typeface="Arial" panose="020B0604020202020204" pitchFamily="34" charset="0"/>
                <a:cs typeface="Arial" panose="020B0604020202020204" pitchFamily="34" charset="0"/>
              </a:rPr>
              <a:t>דרישות פונקציונליות:</a:t>
            </a:r>
            <a:endParaRPr lang="he-IL" sz="1200" dirty="0">
              <a:effectLst/>
              <a:latin typeface="Arial" panose="020B0604020202020204" pitchFamily="34" charset="0"/>
              <a:cs typeface="Arial" panose="020B0604020202020204" pitchFamily="34" charset="0"/>
            </a:endParaRPr>
          </a:p>
          <a:p>
            <a:pPr marL="0" indent="0" algn="r" rtl="1">
              <a:buNone/>
            </a:pPr>
            <a:r>
              <a:rPr lang="he-IL" sz="1200" dirty="0">
                <a:effectLst/>
                <a:latin typeface="Arial" panose="020B0604020202020204" pitchFamily="34" charset="0"/>
                <a:cs typeface="Arial" panose="020B0604020202020204" pitchFamily="34" charset="0"/>
              </a:rPr>
              <a:t>המשתמש יוכל לראות את סטטוס הצחצוח בזמן אמת, כולל משוב על לחץ, תנועות וזמן הצחצוח.</a:t>
            </a:r>
          </a:p>
          <a:p>
            <a:pPr marL="0" indent="0" algn="r" rtl="1">
              <a:buNone/>
            </a:pPr>
            <a:r>
              <a:rPr lang="he-IL" sz="1200" dirty="0">
                <a:effectLst/>
                <a:latin typeface="Arial" panose="020B0604020202020204" pitchFamily="34" charset="0"/>
                <a:cs typeface="Arial" panose="020B0604020202020204" pitchFamily="34" charset="0"/>
              </a:rPr>
              <a:t>המשתמש יוכל להתחבר לאפליקציה מכל מקום שהוא נמצא בו, גם אם הוא מחוץ לבית.</a:t>
            </a:r>
          </a:p>
          <a:p>
            <a:pPr marL="0" indent="0" algn="r" rtl="1">
              <a:buNone/>
            </a:pPr>
            <a:r>
              <a:rPr lang="he-IL" sz="1200" dirty="0">
                <a:effectLst/>
                <a:latin typeface="Arial" panose="020B0604020202020204" pitchFamily="34" charset="0"/>
                <a:cs typeface="Arial" panose="020B0604020202020204" pitchFamily="34" charset="0"/>
              </a:rPr>
              <a:t>יהיה למשתמש אופציה להפעיל ידנית את מערכת הניטור או באופן אוטומטי על בסיס שגרת הצחצוח.</a:t>
            </a:r>
          </a:p>
          <a:p>
            <a:pPr marL="0" indent="0" algn="r" rtl="1">
              <a:buNone/>
            </a:pPr>
            <a:r>
              <a:rPr lang="he-IL" sz="1200" dirty="0">
                <a:effectLst/>
                <a:latin typeface="Arial" panose="020B0604020202020204" pitchFamily="34" charset="0"/>
                <a:cs typeface="Arial" panose="020B0604020202020204" pitchFamily="34" charset="0"/>
              </a:rPr>
              <a:t>ההתקנה של האפליקציה והמערכת תהיה פשוטה וידידותית למשתמש.</a:t>
            </a:r>
          </a:p>
          <a:p>
            <a:pPr marL="0" indent="0" algn="r" rtl="1">
              <a:buNone/>
            </a:pPr>
            <a:br>
              <a:rPr lang="he-IL" sz="1200" dirty="0">
                <a:effectLst/>
                <a:latin typeface="Arial" panose="020B0604020202020204" pitchFamily="34" charset="0"/>
                <a:cs typeface="Arial" panose="020B0604020202020204" pitchFamily="34" charset="0"/>
              </a:rPr>
            </a:br>
            <a:endParaRPr lang="he-IL" sz="1200" dirty="0">
              <a:effectLst/>
              <a:latin typeface="Arial" panose="020B0604020202020204" pitchFamily="34" charset="0"/>
              <a:cs typeface="Arial" panose="020B0604020202020204" pitchFamily="34" charset="0"/>
            </a:endParaRPr>
          </a:p>
          <a:p>
            <a:pPr marL="0" indent="0" algn="r" rtl="1">
              <a:buNone/>
            </a:pPr>
            <a:r>
              <a:rPr lang="he-IL" sz="1200" b="1" u="sng" dirty="0">
                <a:effectLst/>
                <a:latin typeface="Arial" panose="020B0604020202020204" pitchFamily="34" charset="0"/>
                <a:cs typeface="Arial" panose="020B0604020202020204" pitchFamily="34" charset="0"/>
              </a:rPr>
              <a:t>דרישות לא פונקציונליות:</a:t>
            </a:r>
          </a:p>
          <a:p>
            <a:pPr marL="0" indent="0" algn="r" rtl="1">
              <a:buNone/>
            </a:pPr>
            <a:r>
              <a:rPr lang="he-IL" sz="1200" dirty="0">
                <a:effectLst/>
                <a:latin typeface="Arial" panose="020B0604020202020204" pitchFamily="34" charset="0"/>
                <a:cs typeface="Arial" panose="020B0604020202020204" pitchFamily="34" charset="0"/>
              </a:rPr>
              <a:t>ממשק האפליקציה יתמוך במספר שפות, כולל עברית.</a:t>
            </a:r>
          </a:p>
          <a:p>
            <a:pPr marL="0" indent="0" algn="r" rtl="1">
              <a:buNone/>
            </a:pPr>
            <a:r>
              <a:rPr lang="he-IL" sz="1200" dirty="0">
                <a:effectLst/>
                <a:latin typeface="Arial" panose="020B0604020202020204" pitchFamily="34" charset="0"/>
                <a:cs typeface="Arial" panose="020B0604020202020204" pitchFamily="34" charset="0"/>
              </a:rPr>
              <a:t>האפליקציה תהיה קלילה מבחינת נפח כדי לא לצרוך יתר על המידה את הזיכרון הסלולרי.</a:t>
            </a:r>
          </a:p>
          <a:p>
            <a:pPr marL="0" indent="0" algn="r" rtl="1">
              <a:buNone/>
            </a:pPr>
            <a:r>
              <a:rPr lang="he-IL" sz="1200" dirty="0">
                <a:effectLst/>
                <a:latin typeface="Arial" panose="020B0604020202020204" pitchFamily="34" charset="0"/>
                <a:cs typeface="Arial" panose="020B0604020202020204" pitchFamily="34" charset="0"/>
              </a:rPr>
              <a:t>הממשק יהיה אינטואיטיבי ונוח לשימוש.</a:t>
            </a:r>
          </a:p>
          <a:p>
            <a:pPr marL="0" indent="0" algn="r" rtl="1">
              <a:buNone/>
            </a:pPr>
            <a:r>
              <a:rPr lang="he-IL" sz="1200" dirty="0">
                <a:effectLst/>
                <a:latin typeface="Arial" panose="020B0604020202020204" pitchFamily="34" charset="0"/>
                <a:cs typeface="Arial" panose="020B0604020202020204" pitchFamily="34" charset="0"/>
              </a:rPr>
              <a:t>האפליקציה תפותח בשפת </a:t>
            </a:r>
            <a:r>
              <a:rPr lang="en-US" sz="1200" dirty="0">
                <a:effectLst/>
                <a:latin typeface="Arial" panose="020B0604020202020204" pitchFamily="34" charset="0"/>
                <a:cs typeface="Arial" panose="020B0604020202020204" pitchFamily="34" charset="0"/>
              </a:rPr>
              <a:t>Python.</a:t>
            </a:r>
          </a:p>
          <a:p>
            <a:pPr marL="0" indent="0" algn="r" rtl="1">
              <a:buNone/>
            </a:pPr>
            <a:r>
              <a:rPr lang="he-IL" sz="1200" dirty="0">
                <a:effectLst/>
                <a:latin typeface="Arial" panose="020B0604020202020204" pitchFamily="34" charset="0"/>
                <a:cs typeface="Arial" panose="020B0604020202020204" pitchFamily="34" charset="0"/>
              </a:rPr>
              <a:t>האפליקציה תהיה חינמית להורדה ושימוש.</a:t>
            </a:r>
          </a:p>
          <a:p>
            <a:pPr marL="0" indent="0" algn="r" rtl="1">
              <a:buNone/>
            </a:pPr>
            <a:r>
              <a:rPr lang="he-IL" sz="1200" dirty="0">
                <a:effectLst/>
                <a:latin typeface="Arial" panose="020B0604020202020204" pitchFamily="34" charset="0"/>
                <a:cs typeface="Arial" panose="020B0604020202020204" pitchFamily="34" charset="0"/>
              </a:rPr>
              <a:t>עלות הפיתוח של האפליקציה תהיה כמה שיותר נמוכה, תוך שמירה על איכות גבוהה.</a:t>
            </a:r>
          </a:p>
          <a:p>
            <a:pPr marL="228600" indent="-228600" algn="r" defTabSz="914400" rtl="1" eaLnBrk="1" latinLnBrk="0" hangingPunct="1">
              <a:spcBef>
                <a:spcPts val="1000"/>
              </a:spcBef>
              <a:buFont typeface="Arial" panose="020B0604020202020204" pitchFamily="34" charset="0"/>
              <a:buChar char="•"/>
            </a:pPr>
            <a:endParaRPr lang="en-IL"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3970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effectLst/>
                <a:latin typeface="Arial" panose="020B0604020202020204" pitchFamily="34" charset="0"/>
                <a:cs typeface="Arial" panose="020B0604020202020204" pitchFamily="34" charset="0"/>
              </a:rPr>
              <a:t>חיישנים:</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A9DD72-6C0F-9F2F-E3AD-431951C4A438}"/>
              </a:ext>
            </a:extLst>
          </p:cNvPr>
          <p:cNvSpPr>
            <a:spLocks noGrp="1"/>
          </p:cNvSpPr>
          <p:nvPr>
            <p:ph idx="1"/>
          </p:nvPr>
        </p:nvSpPr>
        <p:spPr>
          <a:xfrm>
            <a:off x="6249797" y="2071316"/>
            <a:ext cx="5369709" cy="4114800"/>
          </a:xfrm>
        </p:spPr>
        <p:txBody>
          <a:bodyPr anchor="t">
            <a:noAutofit/>
          </a:bodyPr>
          <a:lstStyle/>
          <a:p>
            <a:pPr marL="0" indent="0" algn="r" rtl="1">
              <a:lnSpc>
                <a:spcPct val="100000"/>
              </a:lnSpc>
              <a:buNone/>
            </a:pPr>
            <a:br>
              <a:rPr lang="he-IL" sz="1200" dirty="0">
                <a:effectLst/>
                <a:latin typeface="Arial" panose="020B0604020202020204" pitchFamily="34" charset="0"/>
                <a:cs typeface="Arial" panose="020B0604020202020204" pitchFamily="34" charset="0"/>
              </a:rPr>
            </a:br>
            <a:r>
              <a:rPr lang="he-IL" sz="1200" b="1" u="sng" dirty="0">
                <a:effectLst/>
                <a:latin typeface="Arial" panose="020B0604020202020204" pitchFamily="34" charset="0"/>
                <a:cs typeface="Arial" panose="020B0604020202020204" pitchFamily="34" charset="0"/>
              </a:rPr>
              <a:t>חיישני לחץ</a:t>
            </a:r>
            <a:r>
              <a:rPr lang="he-IL" sz="1200" dirty="0">
                <a:effectLst/>
                <a:latin typeface="Arial" panose="020B0604020202020204" pitchFamily="34" charset="0"/>
                <a:cs typeface="Arial" panose="020B0604020202020204" pitchFamily="34" charset="0"/>
              </a:rPr>
              <a:t>: כדי לזהות אם המשתמש מפעיל לחץ יתר על השיניים והחניכיים. חיישנים אלה יכולים למנוע נזק לחניכיים ולשיניים.</a:t>
            </a:r>
          </a:p>
          <a:p>
            <a:pPr marL="0" indent="0" algn="r" rtl="1">
              <a:lnSpc>
                <a:spcPct val="100000"/>
              </a:lnSpc>
              <a:buNone/>
            </a:pPr>
            <a:r>
              <a:rPr lang="he-IL" sz="1200" b="1" u="sng" dirty="0">
                <a:effectLst/>
                <a:latin typeface="Arial" panose="020B0604020202020204" pitchFamily="34" charset="0"/>
                <a:cs typeface="Arial" panose="020B0604020202020204" pitchFamily="34" charset="0"/>
              </a:rPr>
              <a:t>חיישני תנועה: </a:t>
            </a:r>
            <a:r>
              <a:rPr lang="he-IL" sz="1200" dirty="0">
                <a:effectLst/>
                <a:latin typeface="Arial" panose="020B0604020202020204" pitchFamily="34" charset="0"/>
                <a:cs typeface="Arial" panose="020B0604020202020204" pitchFamily="34" charset="0"/>
              </a:rPr>
              <a:t>חיישני אינפרה אדום פסיבי</a:t>
            </a:r>
            <a:r>
              <a:rPr lang="he-IL" sz="1200" dirty="0">
                <a:latin typeface="Arial" panose="020B0604020202020204" pitchFamily="34" charset="0"/>
                <a:cs typeface="Arial" panose="020B0604020202020204" pitchFamily="34" charset="0"/>
              </a:rPr>
              <a:t> </a:t>
            </a:r>
            <a:r>
              <a:rPr lang="en-US" sz="1200" dirty="0">
                <a:latin typeface="Arial" panose="020B0604020202020204" pitchFamily="34" charset="0"/>
                <a:cs typeface="Arial" panose="020B0604020202020204" pitchFamily="34" charset="0"/>
              </a:rPr>
              <a:t>PIR</a:t>
            </a:r>
            <a:r>
              <a:rPr lang="he-IL" sz="1200" dirty="0">
                <a:effectLst/>
                <a:latin typeface="Arial" panose="020B0604020202020204" pitchFamily="34" charset="0"/>
                <a:cs typeface="Arial" panose="020B0604020202020204" pitchFamily="34" charset="0"/>
              </a:rPr>
              <a:t> יכולים לזהות את תנועות הצחצוח כדי להבטיח שהמשתמש מצחצח את כל חלקי הפה בצורה נכונה.   </a:t>
            </a:r>
          </a:p>
          <a:p>
            <a:pPr marL="0" indent="0" algn="r" rtl="1">
              <a:lnSpc>
                <a:spcPct val="100000"/>
              </a:lnSpc>
              <a:buNone/>
            </a:pPr>
            <a:r>
              <a:rPr lang="he-IL" sz="1200" b="1" u="sng" dirty="0">
                <a:effectLst/>
                <a:latin typeface="Arial" panose="020B0604020202020204" pitchFamily="34" charset="0"/>
                <a:cs typeface="Arial" panose="020B0604020202020204" pitchFamily="34" charset="0"/>
              </a:rPr>
              <a:t>חיישני רעידות: </a:t>
            </a:r>
            <a:r>
              <a:rPr lang="he-IL" sz="1200" dirty="0">
                <a:effectLst/>
                <a:latin typeface="Arial" panose="020B0604020202020204" pitchFamily="34" charset="0"/>
                <a:cs typeface="Arial" panose="020B0604020202020204" pitchFamily="34" charset="0"/>
              </a:rPr>
              <a:t>כדי לזהות אם המברשת מתמודדת עם תנודות חריגות במהלך הצחצוח, מה שעשוי להצביע על טכניקת צחצוח לא נכונה.</a:t>
            </a:r>
          </a:p>
          <a:p>
            <a:pPr marL="0" indent="0" algn="r" rtl="1">
              <a:lnSpc>
                <a:spcPct val="100000"/>
              </a:lnSpc>
              <a:buNone/>
            </a:pPr>
            <a:r>
              <a:rPr lang="he-IL" sz="1200" b="1" u="sng" dirty="0">
                <a:effectLst/>
                <a:latin typeface="Arial" panose="020B0604020202020204" pitchFamily="34" charset="0"/>
                <a:cs typeface="Arial" panose="020B0604020202020204" pitchFamily="34" charset="0"/>
              </a:rPr>
              <a:t>חיישני קירבה: </a:t>
            </a:r>
            <a:r>
              <a:rPr lang="he-IL" sz="1200" dirty="0">
                <a:effectLst/>
                <a:latin typeface="Arial" panose="020B0604020202020204" pitchFamily="34" charset="0"/>
                <a:cs typeface="Arial" panose="020B0604020202020204" pitchFamily="34" charset="0"/>
              </a:rPr>
              <a:t>חיישנים </a:t>
            </a:r>
            <a:r>
              <a:rPr lang="he-IL" sz="1200" dirty="0" err="1">
                <a:effectLst/>
                <a:latin typeface="Arial" panose="020B0604020202020204" pitchFamily="34" charset="0"/>
                <a:cs typeface="Arial" panose="020B0604020202020204" pitchFamily="34" charset="0"/>
              </a:rPr>
              <a:t>אולטרסוניים</a:t>
            </a:r>
            <a:r>
              <a:rPr lang="he-IL" sz="1200" dirty="0">
                <a:effectLst/>
                <a:latin typeface="Arial" panose="020B0604020202020204" pitchFamily="34" charset="0"/>
                <a:cs typeface="Arial" panose="020B0604020202020204" pitchFamily="34" charset="0"/>
              </a:rPr>
              <a:t> או מכ"ם יכולים לזהות את הקרבה של המברשת לשיניים ולהבטיח שהמברשת מתקרבת מספיק לכל שן.</a:t>
            </a:r>
          </a:p>
          <a:p>
            <a:pPr marL="0" indent="0" algn="r" rtl="1">
              <a:lnSpc>
                <a:spcPct val="100000"/>
              </a:lnSpc>
              <a:buNone/>
            </a:pPr>
            <a:r>
              <a:rPr lang="he-IL" sz="1200" b="1" u="sng" dirty="0">
                <a:effectLst/>
                <a:latin typeface="Arial" panose="020B0604020202020204" pitchFamily="34" charset="0"/>
                <a:cs typeface="Arial" panose="020B0604020202020204" pitchFamily="34" charset="0"/>
              </a:rPr>
              <a:t>חיישני זמן: </a:t>
            </a:r>
            <a:r>
              <a:rPr lang="he-IL" sz="1200" dirty="0">
                <a:effectLst/>
                <a:latin typeface="Arial" panose="020B0604020202020204" pitchFamily="34" charset="0"/>
                <a:cs typeface="Arial" panose="020B0604020202020204" pitchFamily="34" charset="0"/>
              </a:rPr>
              <a:t>למעקב אחר משך זמן הצחצוח, כדי להבטיח שהמשתמש מצחצח במשך זמן מספיק להיגיינה אוראלית יעילה.  </a:t>
            </a:r>
          </a:p>
          <a:p>
            <a:pPr marL="0" indent="0" algn="r" rtl="1">
              <a:lnSpc>
                <a:spcPct val="100000"/>
              </a:lnSpc>
              <a:buNone/>
            </a:pPr>
            <a:r>
              <a:rPr lang="he-IL" sz="1200" b="1" u="sng" dirty="0">
                <a:effectLst/>
                <a:latin typeface="Arial" panose="020B0604020202020204" pitchFamily="34" charset="0"/>
                <a:cs typeface="Arial" panose="020B0604020202020204" pitchFamily="34" charset="0"/>
              </a:rPr>
              <a:t>חיישני מצב סוללה: </a:t>
            </a:r>
            <a:r>
              <a:rPr lang="he-IL" sz="1200" dirty="0">
                <a:effectLst/>
                <a:latin typeface="Arial" panose="020B0604020202020204" pitchFamily="34" charset="0"/>
                <a:cs typeface="Arial" panose="020B0604020202020204" pitchFamily="34" charset="0"/>
              </a:rPr>
              <a:t>למעקב אחר מצב הסוללה של המברשת ולהתריע על הצורך בטעינה.</a:t>
            </a:r>
          </a:p>
          <a:p>
            <a:pPr marL="0" indent="0" algn="r" rtl="1">
              <a:lnSpc>
                <a:spcPct val="100000"/>
              </a:lnSpc>
              <a:buNone/>
            </a:pPr>
            <a:r>
              <a:rPr lang="he-IL" sz="1200" b="1" u="sng" dirty="0">
                <a:effectLst/>
                <a:latin typeface="Arial" panose="020B0604020202020204" pitchFamily="34" charset="0"/>
                <a:cs typeface="Arial" panose="020B0604020202020204" pitchFamily="34" charset="0"/>
              </a:rPr>
              <a:t>חיישני מיקום</a:t>
            </a:r>
            <a:r>
              <a:rPr lang="he-IL" sz="1200" dirty="0">
                <a:effectLst/>
                <a:latin typeface="Arial" panose="020B0604020202020204" pitchFamily="34" charset="0"/>
                <a:cs typeface="Arial" panose="020B0604020202020204" pitchFamily="34" charset="0"/>
              </a:rPr>
              <a:t>: יכולים לעקוב אחר תנועות המברשת בתוך הפה ולהבטיח שהמשתמש מכסה את כל האזורים הנדרשים.</a:t>
            </a:r>
          </a:p>
        </p:txBody>
      </p:sp>
      <p:sp>
        <p:nvSpPr>
          <p:cNvPr id="4" name="Content Placeholder 2">
            <a:extLst>
              <a:ext uri="{FF2B5EF4-FFF2-40B4-BE49-F238E27FC236}">
                <a16:creationId xmlns:a16="http://schemas.microsoft.com/office/drawing/2014/main" id="{F613C293-3593-BC84-251F-8230E62E32E2}"/>
              </a:ext>
            </a:extLst>
          </p:cNvPr>
          <p:cNvSpPr txBox="1">
            <a:spLocks/>
          </p:cNvSpPr>
          <p:nvPr/>
        </p:nvSpPr>
        <p:spPr>
          <a:xfrm>
            <a:off x="724767" y="2066469"/>
            <a:ext cx="5369709" cy="411480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rtl="1">
              <a:lnSpc>
                <a:spcPct val="100000"/>
              </a:lnSpc>
              <a:buFont typeface="Arial" panose="020B0604020202020204" pitchFamily="34" charset="0"/>
              <a:buNone/>
            </a:pPr>
            <a:br>
              <a:rPr lang="he-IL" sz="1200" dirty="0">
                <a:latin typeface="Arial" panose="020B0604020202020204" pitchFamily="34" charset="0"/>
                <a:cs typeface="Arial" panose="020B0604020202020204" pitchFamily="34" charset="0"/>
              </a:rPr>
            </a:br>
            <a:r>
              <a:rPr lang="he-IL" sz="1200" dirty="0">
                <a:latin typeface="Arial" panose="020B0604020202020204" pitchFamily="34" charset="0"/>
                <a:cs typeface="Arial" panose="020B0604020202020204" pitchFamily="34" charset="0"/>
              </a:rPr>
              <a:t>בעת בחירת חיישנים למערכת המברשת החכמה, שקול את הדברים הבאים:</a:t>
            </a:r>
            <a:br>
              <a:rPr lang="he-IL" sz="1200"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a:p>
            <a:pPr marL="0" indent="0" algn="r" rtl="1">
              <a:lnSpc>
                <a:spcPct val="100000"/>
              </a:lnSpc>
              <a:buFont typeface="Arial" panose="020B0604020202020204" pitchFamily="34" charset="0"/>
              <a:buNone/>
            </a:pPr>
            <a:r>
              <a:rPr lang="he-IL" sz="1200" b="1" u="sng" dirty="0">
                <a:latin typeface="Arial" panose="020B0604020202020204" pitchFamily="34" charset="0"/>
                <a:cs typeface="Arial" panose="020B0604020202020204" pitchFamily="34" charset="0"/>
              </a:rPr>
              <a:t>תאימות: </a:t>
            </a:r>
            <a:r>
              <a:rPr lang="he-IL" sz="1200" dirty="0">
                <a:latin typeface="Arial" panose="020B0604020202020204" pitchFamily="34" charset="0"/>
                <a:cs typeface="Arial" panose="020B0604020202020204" pitchFamily="34" charset="0"/>
              </a:rPr>
              <a:t>וידוא שהחיישנים יכולים להתממשק עם המערכות הקיימות של המברשת או עם פלטפורמת ה-</a:t>
            </a:r>
            <a:r>
              <a:rPr lang="en-US" sz="1200" dirty="0">
                <a:latin typeface="Arial" panose="020B0604020202020204" pitchFamily="34" charset="0"/>
                <a:cs typeface="Arial" panose="020B0604020202020204" pitchFamily="34" charset="0"/>
              </a:rPr>
              <a:t> IoT </a:t>
            </a:r>
            <a:r>
              <a:rPr lang="he-IL" sz="1200" dirty="0">
                <a:latin typeface="Arial" panose="020B0604020202020204" pitchFamily="34" charset="0"/>
                <a:cs typeface="Arial" panose="020B0604020202020204" pitchFamily="34" charset="0"/>
              </a:rPr>
              <a:t>שבה נשתמש.</a:t>
            </a:r>
            <a:endParaRPr lang="en-US" sz="1200" dirty="0">
              <a:latin typeface="Arial" panose="020B0604020202020204" pitchFamily="34" charset="0"/>
              <a:cs typeface="Arial" panose="020B0604020202020204" pitchFamily="34" charset="0"/>
            </a:endParaRPr>
          </a:p>
          <a:p>
            <a:pPr marL="0" indent="0" algn="r" rtl="1">
              <a:lnSpc>
                <a:spcPct val="100000"/>
              </a:lnSpc>
              <a:buFont typeface="Arial" panose="020B0604020202020204" pitchFamily="34" charset="0"/>
              <a:buNone/>
            </a:pPr>
            <a:r>
              <a:rPr lang="he-IL" sz="1200" b="1" u="sng" dirty="0">
                <a:latin typeface="Arial" panose="020B0604020202020204" pitchFamily="34" charset="0"/>
                <a:cs typeface="Arial" panose="020B0604020202020204" pitchFamily="34" charset="0"/>
              </a:rPr>
              <a:t>דרישות חשמל: </a:t>
            </a:r>
            <a:r>
              <a:rPr lang="he-IL" sz="1200" dirty="0">
                <a:latin typeface="Arial" panose="020B0604020202020204" pitchFamily="34" charset="0"/>
                <a:cs typeface="Arial" panose="020B0604020202020204" pitchFamily="34" charset="0"/>
              </a:rPr>
              <a:t>נבחר חיישנים בעלי צריכת חשמל נמוכה כדי להימנע מריקון הסוללה של המברשת.</a:t>
            </a:r>
          </a:p>
          <a:p>
            <a:pPr marL="0" indent="0" algn="r" rtl="1">
              <a:lnSpc>
                <a:spcPct val="100000"/>
              </a:lnSpc>
              <a:buNone/>
            </a:pPr>
            <a:r>
              <a:rPr lang="he-IL" sz="1200" b="1" u="sng" dirty="0">
                <a:latin typeface="Arial" panose="020B0604020202020204" pitchFamily="34" charset="0"/>
                <a:cs typeface="Arial" panose="020B0604020202020204" pitchFamily="34" charset="0"/>
              </a:rPr>
              <a:t>גודל ואסתטיקה: </a:t>
            </a:r>
            <a:r>
              <a:rPr lang="he-IL" sz="1200" dirty="0">
                <a:latin typeface="Arial" panose="020B0604020202020204" pitchFamily="34" charset="0"/>
                <a:cs typeface="Arial" panose="020B0604020202020204" pitchFamily="34" charset="0"/>
              </a:rPr>
              <a:t>נבחר חיישנים קומפקטיים שניתן להתקין במברשת מבלי לשנות את העיצוב או האסתטיקה שלה.</a:t>
            </a:r>
          </a:p>
          <a:p>
            <a:pPr marL="0" indent="0" algn="r" rtl="1">
              <a:lnSpc>
                <a:spcPct val="100000"/>
              </a:lnSpc>
              <a:buNone/>
            </a:pPr>
            <a:r>
              <a:rPr lang="he-IL" sz="1200" b="1" u="sng" dirty="0">
                <a:latin typeface="Arial" panose="020B0604020202020204" pitchFamily="34" charset="0"/>
                <a:cs typeface="Arial" panose="020B0604020202020204" pitchFamily="34" charset="0"/>
              </a:rPr>
              <a:t>התנגדות סביבתית: </a:t>
            </a:r>
            <a:r>
              <a:rPr lang="he-IL" sz="1200" dirty="0">
                <a:latin typeface="Arial" panose="020B0604020202020204" pitchFamily="34" charset="0"/>
                <a:cs typeface="Arial" panose="020B0604020202020204" pitchFamily="34" charset="0"/>
              </a:rPr>
              <a:t>חיישנים צריכים להיות מסוגלים לעמוד בפני לחות ומים, שכן המברשת נחשפת לסביבה רטובה.</a:t>
            </a:r>
          </a:p>
          <a:p>
            <a:pPr marL="0" indent="0" algn="r" rtl="1">
              <a:lnSpc>
                <a:spcPct val="100000"/>
              </a:lnSpc>
              <a:buNone/>
            </a:pPr>
            <a:r>
              <a:rPr lang="he-IL" sz="1200" b="1" u="sng" dirty="0">
                <a:latin typeface="Arial" panose="020B0604020202020204" pitchFamily="34" charset="0"/>
                <a:cs typeface="Arial" panose="020B0604020202020204" pitchFamily="34" charset="0"/>
              </a:rPr>
              <a:t>אמינות: </a:t>
            </a:r>
            <a:r>
              <a:rPr lang="he-IL" sz="1200" dirty="0">
                <a:latin typeface="Arial" panose="020B0604020202020204" pitchFamily="34" charset="0"/>
                <a:cs typeface="Arial" panose="020B0604020202020204" pitchFamily="34" charset="0"/>
              </a:rPr>
              <a:t>נבחר בחיישנים הידועים ברמת הדיוק שלהם ובשיעור הנמוך של אזעקות שווא.</a:t>
            </a:r>
          </a:p>
          <a:p>
            <a:pPr marL="0" indent="0" algn="r" rtl="1">
              <a:lnSpc>
                <a:spcPct val="100000"/>
              </a:lnSpc>
              <a:buNone/>
            </a:pPr>
            <a:r>
              <a:rPr lang="he-IL" sz="1200" b="1" u="sng" dirty="0">
                <a:latin typeface="Arial" panose="020B0604020202020204" pitchFamily="34" charset="0"/>
                <a:cs typeface="Arial" panose="020B0604020202020204" pitchFamily="34" charset="0"/>
              </a:rPr>
              <a:t>תאימות לתקנות:</a:t>
            </a:r>
            <a:r>
              <a:rPr lang="en-US" sz="1200" b="1" u="sng" dirty="0">
                <a:latin typeface="Arial" panose="020B0604020202020204" pitchFamily="34" charset="0"/>
                <a:cs typeface="Arial" panose="020B0604020202020204" pitchFamily="34" charset="0"/>
              </a:rPr>
              <a:t> </a:t>
            </a:r>
            <a:r>
              <a:rPr lang="he-IL" sz="1200" dirty="0">
                <a:latin typeface="Arial" panose="020B0604020202020204" pitchFamily="34" charset="0"/>
                <a:cs typeface="Arial" panose="020B0604020202020204" pitchFamily="34" charset="0"/>
              </a:rPr>
              <a:t>וידוא שהחיישנים עומדים בכל התקנות או הסטנדרטים של מוצרי אלקטרוניקה לבריאות השיניים.</a:t>
            </a:r>
          </a:p>
          <a:p>
            <a:pPr marL="0" indent="0" algn="r" rtl="1">
              <a:lnSpc>
                <a:spcPct val="100000"/>
              </a:lnSpc>
              <a:buFont typeface="Arial" panose="020B0604020202020204" pitchFamily="34" charset="0"/>
              <a:buNone/>
            </a:pPr>
            <a:endParaRPr lang="he-IL" sz="1200" dirty="0">
              <a:latin typeface="Arial" panose="020B0604020202020204" pitchFamily="34" charset="0"/>
              <a:cs typeface="Arial" panose="020B0604020202020204" pitchFamily="34" charset="0"/>
            </a:endParaRPr>
          </a:p>
          <a:p>
            <a:pPr algn="r" rtl="1">
              <a:lnSpc>
                <a:spcPct val="100000"/>
              </a:lnSpc>
            </a:pPr>
            <a:endParaRPr lang="en-IL"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53956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latin typeface="Arial" panose="020B0604020202020204" pitchFamily="34" charset="0"/>
                <a:cs typeface="Arial" panose="020B0604020202020204" pitchFamily="34" charset="0"/>
              </a:rPr>
              <a:t>שילוב פונקציונאלי של ה</a:t>
            </a:r>
            <a:r>
              <a:rPr lang="he-IL" sz="4000" b="1" u="sng" dirty="0">
                <a:effectLst/>
                <a:latin typeface="Arial" panose="020B0604020202020204" pitchFamily="34" charset="0"/>
                <a:cs typeface="Arial" panose="020B0604020202020204" pitchFamily="34" charset="0"/>
              </a:rPr>
              <a:t>חיישנים:</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A9DD72-6C0F-9F2F-E3AD-431951C4A438}"/>
              </a:ext>
            </a:extLst>
          </p:cNvPr>
          <p:cNvSpPr>
            <a:spLocks noGrp="1"/>
          </p:cNvSpPr>
          <p:nvPr>
            <p:ph idx="1"/>
          </p:nvPr>
        </p:nvSpPr>
        <p:spPr>
          <a:xfrm>
            <a:off x="763399" y="2071316"/>
            <a:ext cx="10856108" cy="4114800"/>
          </a:xfrm>
        </p:spPr>
        <p:txBody>
          <a:bodyPr anchor="t">
            <a:noAutofit/>
          </a:bodyPr>
          <a:lstStyle/>
          <a:p>
            <a:pPr marL="0" indent="0" algn="r" rtl="1">
              <a:lnSpc>
                <a:spcPct val="100000"/>
              </a:lnSpc>
              <a:buNone/>
            </a:pPr>
            <a:r>
              <a:rPr lang="he-IL" sz="1200" b="1" u="sng" dirty="0">
                <a:effectLst/>
                <a:latin typeface="Helvetica Neue" panose="02000503000000020004" pitchFamily="2" charset="0"/>
              </a:rPr>
              <a:t>שילוב חיישנים:</a:t>
            </a:r>
            <a:r>
              <a:rPr lang="he-IL" sz="1200" b="1" dirty="0">
                <a:effectLst/>
                <a:latin typeface="Helvetica Neue" panose="02000503000000020004" pitchFamily="2" charset="0"/>
              </a:rPr>
              <a:t> </a:t>
            </a:r>
            <a:r>
              <a:rPr lang="he-IL" sz="1200" dirty="0">
                <a:effectLst/>
                <a:latin typeface="Helvetica Neue" panose="02000503000000020004" pitchFamily="2" charset="0"/>
              </a:rPr>
              <a:t>חיישני לחץ במברשת השיניים מחוברים ליחידת העיבוד המרכזית ה - </a:t>
            </a:r>
            <a:r>
              <a:rPr lang="en-US" sz="1200" dirty="0">
                <a:latin typeface="Helvetica Neue" panose="02000503000000020004" pitchFamily="2" charset="0"/>
              </a:rPr>
              <a:t>CPU</a:t>
            </a:r>
            <a:r>
              <a:rPr lang="he-IL" sz="1200" dirty="0">
                <a:effectLst/>
                <a:latin typeface="Helvetica Neue" panose="02000503000000020004" pitchFamily="2" charset="0"/>
              </a:rPr>
              <a:t> או למיקרו-בקר ייעודי. חיישני תנועה, רעידות/זעזועים, קירבה וזמן ממוקמים בצורה אסטרטגית ומחוברים גם הם למעבד. מיקרופונים יכולים להיות משולבים לקליטת צלילי צחצוח ולספק משוב על טכניקת הצחצוח.</a:t>
            </a:r>
          </a:p>
          <a:p>
            <a:pPr marL="0" indent="0" algn="r" rtl="1">
              <a:lnSpc>
                <a:spcPct val="100000"/>
              </a:lnSpc>
              <a:buNone/>
            </a:pPr>
            <a:r>
              <a:rPr lang="he-IL" sz="1200" b="1" u="sng" dirty="0">
                <a:effectLst/>
                <a:latin typeface="Helvetica Neue" panose="02000503000000020004" pitchFamily="2" charset="0"/>
              </a:rPr>
              <a:t>רכישת נתונים:</a:t>
            </a:r>
            <a:r>
              <a:rPr lang="he-IL" sz="1200" b="1" i="1" dirty="0">
                <a:effectLst/>
                <a:latin typeface="Helvetica Neue" panose="02000503000000020004" pitchFamily="2" charset="0"/>
              </a:rPr>
              <a:t> </a:t>
            </a:r>
            <a:r>
              <a:rPr lang="he-IL" sz="1200" dirty="0">
                <a:effectLst/>
                <a:latin typeface="Helvetica Neue" panose="02000503000000020004" pitchFamily="2" charset="0"/>
              </a:rPr>
              <a:t>החיישנים אוספים נתונים ללא הרף ושולחים אותם למעבד. המעבד מתוכנת להבחין בין דפוסים נורמליים לחריגים (למשל, לחץ מוגזם על השיניים לעומת צחצוח עדין ומדויק).</a:t>
            </a:r>
          </a:p>
          <a:p>
            <a:pPr marL="0" indent="0" algn="r" rtl="1">
              <a:lnSpc>
                <a:spcPct val="100000"/>
              </a:lnSpc>
              <a:buNone/>
            </a:pPr>
            <a:r>
              <a:rPr lang="he-IL" sz="1200" b="1" u="sng" dirty="0">
                <a:effectLst/>
                <a:latin typeface="Helvetica Neue" panose="02000503000000020004" pitchFamily="2" charset="0"/>
              </a:rPr>
              <a:t>הפעלת מערכת:</a:t>
            </a:r>
            <a:r>
              <a:rPr lang="he-IL" sz="1200" b="1" dirty="0">
                <a:effectLst/>
                <a:latin typeface="Helvetica Neue" panose="02000503000000020004" pitchFamily="2" charset="0"/>
              </a:rPr>
              <a:t> </a:t>
            </a:r>
            <a:r>
              <a:rPr lang="he-IL" sz="1200" dirty="0">
                <a:effectLst/>
                <a:latin typeface="Helvetica Neue" panose="02000503000000020004" pitchFamily="2" charset="0"/>
              </a:rPr>
              <a:t>ניתן להפעיל או לנטרל את המערכת באופן ידני באמצעות האפליקציה לנייד או באופן אוטומטי בהתבסס על זמני הצחצוח שנקבעו מראש. כאשר המערכת מופעלת, החיישנים מתחילים לעקוב אחר טכניקת הצחצוח והפעלת לחץ חריג.</a:t>
            </a:r>
          </a:p>
          <a:p>
            <a:pPr marL="0" indent="0" algn="r" rtl="1">
              <a:lnSpc>
                <a:spcPct val="100000"/>
              </a:lnSpc>
              <a:buNone/>
            </a:pPr>
            <a:r>
              <a:rPr lang="he-IL" sz="1200" b="1" u="sng" dirty="0">
                <a:effectLst/>
                <a:latin typeface="Helvetica Neue" panose="02000503000000020004" pitchFamily="2" charset="0"/>
              </a:rPr>
              <a:t>מנגנון התראה:</a:t>
            </a:r>
            <a:r>
              <a:rPr lang="he-IL" sz="1200" b="1" dirty="0">
                <a:effectLst/>
                <a:latin typeface="Helvetica Neue" panose="02000503000000020004" pitchFamily="2" charset="0"/>
              </a:rPr>
              <a:t> </a:t>
            </a:r>
            <a:r>
              <a:rPr lang="he-IL" sz="1200" dirty="0">
                <a:effectLst/>
                <a:latin typeface="Helvetica Neue" panose="02000503000000020004" pitchFamily="2" charset="0"/>
              </a:rPr>
              <a:t>אם מזוהה דפוס חריג (למשל, לחץ יתר על השיניים או תנועות לא נכונות), המערכת מפעילה התראה. ההתראה יכולה לכלול משוב בזמן אמת על המסך של האפליקציה, רטט במברשת, והודעת דחיפה </a:t>
            </a:r>
            <a:r>
              <a:rPr lang="he-IL" sz="1200" dirty="0" err="1">
                <a:effectLst/>
                <a:latin typeface="Helvetica Neue" panose="02000503000000020004" pitchFamily="2" charset="0"/>
              </a:rPr>
              <a:t>לסמארטפון</a:t>
            </a:r>
            <a:r>
              <a:rPr lang="he-IL" sz="1200" dirty="0">
                <a:effectLst/>
                <a:latin typeface="Helvetica Neue" panose="02000503000000020004" pitchFamily="2" charset="0"/>
              </a:rPr>
              <a:t> של המשתמש.</a:t>
            </a:r>
          </a:p>
          <a:p>
            <a:pPr marL="0" indent="0" algn="r" rtl="1">
              <a:lnSpc>
                <a:spcPct val="100000"/>
              </a:lnSpc>
              <a:buNone/>
            </a:pPr>
            <a:r>
              <a:rPr lang="he-IL" sz="1200" b="1" u="sng" dirty="0">
                <a:effectLst/>
                <a:latin typeface="Helvetica Neue" panose="02000503000000020004" pitchFamily="2" charset="0"/>
              </a:rPr>
              <a:t>פרוטוקולי תגובה:</a:t>
            </a:r>
            <a:r>
              <a:rPr lang="he-IL" sz="1200" b="1" dirty="0">
                <a:effectLst/>
                <a:latin typeface="Helvetica Neue" panose="02000503000000020004" pitchFamily="2" charset="0"/>
              </a:rPr>
              <a:t> </a:t>
            </a:r>
            <a:r>
              <a:rPr lang="he-IL" sz="1200" dirty="0">
                <a:effectLst/>
                <a:latin typeface="Helvetica Neue" panose="02000503000000020004" pitchFamily="2" charset="0"/>
              </a:rPr>
              <a:t>לאחר קבלת התראה, המשתמש יכול לצפות בעדכוני זמן אמת על מצב הצחצוח באמצעות האפליקציה. המשתמש מחליט אם לשנות את טכניקת הצחצוח, להפסיק את הצחצוח או לנקוט בפעולות אחרות בהתאם למשוב שהתקבל.</a:t>
            </a:r>
          </a:p>
          <a:p>
            <a:pPr marL="0" indent="0" algn="r" rtl="1">
              <a:lnSpc>
                <a:spcPct val="100000"/>
              </a:lnSpc>
              <a:buNone/>
            </a:pPr>
            <a:r>
              <a:rPr lang="he-IL" sz="1200" b="1" u="sng" dirty="0">
                <a:effectLst/>
                <a:latin typeface="Helvetica Neue" panose="02000503000000020004" pitchFamily="2" charset="0"/>
              </a:rPr>
              <a:t>רישום וניתוח נתונים:</a:t>
            </a:r>
            <a:r>
              <a:rPr lang="he-IL" sz="1200" b="1" dirty="0">
                <a:effectLst/>
                <a:latin typeface="Helvetica Neue" panose="02000503000000020004" pitchFamily="2" charset="0"/>
              </a:rPr>
              <a:t> </a:t>
            </a:r>
            <a:r>
              <a:rPr lang="he-IL" sz="1200" dirty="0">
                <a:effectLst/>
                <a:latin typeface="Helvetica Neue" panose="02000503000000020004" pitchFamily="2" charset="0"/>
              </a:rPr>
              <a:t>כל נתוני החיישנים ויומני האירועים מתועדים לניתוח עתידי. אלגוריתמי למידת מכונה יכולים לנתח נתונים אלה לאורך זמן כדי לשפר את דיוק המערכת ולהפחית אזעקות שווא.</a:t>
            </a:r>
          </a:p>
          <a:p>
            <a:pPr marL="0" indent="0" algn="r" rtl="1">
              <a:lnSpc>
                <a:spcPct val="100000"/>
              </a:lnSpc>
              <a:buNone/>
            </a:pPr>
            <a:r>
              <a:rPr lang="he-IL" sz="1200" b="1" u="sng" dirty="0">
                <a:effectLst/>
                <a:latin typeface="Helvetica Neue" panose="02000503000000020004" pitchFamily="2" charset="0"/>
              </a:rPr>
              <a:t>תחזוקה ועדכונים:</a:t>
            </a:r>
            <a:r>
              <a:rPr lang="he-IL" sz="1200" b="1" i="1" dirty="0">
                <a:effectLst/>
                <a:latin typeface="Helvetica Neue" panose="02000503000000020004" pitchFamily="2" charset="0"/>
              </a:rPr>
              <a:t> </a:t>
            </a:r>
            <a:r>
              <a:rPr lang="he-IL" sz="1200" dirty="0">
                <a:effectLst/>
                <a:latin typeface="Helvetica Neue" panose="02000503000000020004" pitchFamily="2" charset="0"/>
              </a:rPr>
              <a:t>המערכת בודקת מעת לעת עדכונים כדי לוודא שכל החיישנים והתוכנות מעודכנים. אם חיישן מקולקל או שהסוללה חלשה, המשתמש מקבל הודעה לשירות המערכת.</a:t>
            </a:r>
          </a:p>
          <a:p>
            <a:pPr marL="0" indent="0" algn="r" rtl="1">
              <a:lnSpc>
                <a:spcPct val="100000"/>
              </a:lnSpc>
              <a:buNone/>
            </a:pPr>
            <a:r>
              <a:rPr lang="he-IL" sz="1200" b="1" u="sng" dirty="0">
                <a:effectLst/>
                <a:latin typeface="Arial Hebrew" pitchFamily="2" charset="-79"/>
              </a:rPr>
              <a:t>ממשק</a:t>
            </a:r>
            <a:r>
              <a:rPr lang="he-IL" sz="1200" b="1" u="sng" dirty="0">
                <a:effectLst/>
                <a:latin typeface="Helvetica Neue" panose="02000503000000020004" pitchFamily="2" charset="0"/>
              </a:rPr>
              <a:t> </a:t>
            </a:r>
            <a:r>
              <a:rPr lang="he-IL" sz="1200" b="1" u="sng" dirty="0">
                <a:effectLst/>
                <a:latin typeface="Arial Hebrew" pitchFamily="2" charset="-79"/>
              </a:rPr>
              <a:t>משתמש</a:t>
            </a:r>
            <a:r>
              <a:rPr lang="he-IL" sz="1200" b="1" u="sng" dirty="0">
                <a:effectLst/>
                <a:latin typeface="Helvetica Neue" panose="02000503000000020004" pitchFamily="2" charset="0"/>
              </a:rPr>
              <a:t>:</a:t>
            </a:r>
            <a:r>
              <a:rPr lang="he-IL" sz="1200" b="1" dirty="0">
                <a:effectLst/>
                <a:latin typeface="Helvetica Neue" panose="02000503000000020004" pitchFamily="2" charset="0"/>
              </a:rPr>
              <a:t> </a:t>
            </a:r>
            <a:r>
              <a:rPr lang="he-IL" sz="1200" dirty="0">
                <a:effectLst/>
                <a:latin typeface="Arial Hebrew" pitchFamily="2" charset="-79"/>
              </a:rPr>
              <a:t>אפליקציית</a:t>
            </a:r>
            <a:r>
              <a:rPr lang="he-IL" sz="1200" dirty="0">
                <a:effectLst/>
                <a:latin typeface="Helvetica Neue" panose="02000503000000020004" pitchFamily="2" charset="0"/>
              </a:rPr>
              <a:t> </a:t>
            </a:r>
            <a:r>
              <a:rPr lang="he-IL" sz="1200" dirty="0">
                <a:effectLst/>
                <a:latin typeface="Arial Hebrew" pitchFamily="2" charset="-79"/>
              </a:rPr>
              <a:t>המברשת</a:t>
            </a:r>
            <a:r>
              <a:rPr lang="he-IL" sz="1200" dirty="0">
                <a:effectLst/>
                <a:latin typeface="Helvetica Neue" panose="02000503000000020004" pitchFamily="2" charset="0"/>
              </a:rPr>
              <a:t> </a:t>
            </a:r>
            <a:r>
              <a:rPr lang="he-IL" sz="1200" dirty="0">
                <a:effectLst/>
                <a:latin typeface="Arial Hebrew" pitchFamily="2" charset="-79"/>
              </a:rPr>
              <a:t>החכמה</a:t>
            </a:r>
            <a:r>
              <a:rPr lang="he-IL" sz="1200" dirty="0">
                <a:effectLst/>
                <a:latin typeface="Helvetica Neue" panose="02000503000000020004" pitchFamily="2" charset="0"/>
              </a:rPr>
              <a:t> </a:t>
            </a:r>
            <a:r>
              <a:rPr lang="he-IL" sz="1200" dirty="0">
                <a:effectLst/>
                <a:latin typeface="Arial Hebrew" pitchFamily="2" charset="-79"/>
              </a:rPr>
              <a:t>מספקת</a:t>
            </a:r>
            <a:r>
              <a:rPr lang="he-IL" sz="1200" dirty="0">
                <a:effectLst/>
                <a:latin typeface="Helvetica Neue" panose="02000503000000020004" pitchFamily="2" charset="0"/>
              </a:rPr>
              <a:t> </a:t>
            </a:r>
            <a:r>
              <a:rPr lang="he-IL" sz="1200" dirty="0">
                <a:effectLst/>
                <a:latin typeface="Arial Hebrew" pitchFamily="2" charset="-79"/>
              </a:rPr>
              <a:t>ממשק</a:t>
            </a:r>
            <a:r>
              <a:rPr lang="he-IL" sz="1200" dirty="0">
                <a:effectLst/>
                <a:latin typeface="Helvetica Neue" panose="02000503000000020004" pitchFamily="2" charset="0"/>
              </a:rPr>
              <a:t> </a:t>
            </a:r>
            <a:r>
              <a:rPr lang="he-IL" sz="1200" dirty="0">
                <a:effectLst/>
                <a:latin typeface="Arial Hebrew" pitchFamily="2" charset="-79"/>
              </a:rPr>
              <a:t>ידידותי</a:t>
            </a:r>
            <a:r>
              <a:rPr lang="he-IL" sz="1200" dirty="0">
                <a:effectLst/>
                <a:latin typeface="Helvetica Neue" panose="02000503000000020004" pitchFamily="2" charset="0"/>
              </a:rPr>
              <a:t> </a:t>
            </a:r>
            <a:r>
              <a:rPr lang="he-IL" sz="1200" dirty="0">
                <a:effectLst/>
                <a:latin typeface="Arial Hebrew" pitchFamily="2" charset="-79"/>
              </a:rPr>
              <a:t>למשתמש</a:t>
            </a:r>
            <a:r>
              <a:rPr lang="he-IL" sz="1200" dirty="0">
                <a:effectLst/>
                <a:latin typeface="Helvetica Neue" panose="02000503000000020004" pitchFamily="2" charset="0"/>
              </a:rPr>
              <a:t> </a:t>
            </a:r>
            <a:r>
              <a:rPr lang="he-IL" sz="1200" dirty="0">
                <a:effectLst/>
                <a:latin typeface="Arial Hebrew" pitchFamily="2" charset="-79"/>
              </a:rPr>
              <a:t>לניטור</a:t>
            </a:r>
            <a:r>
              <a:rPr lang="he-IL" sz="1200" dirty="0">
                <a:effectLst/>
                <a:latin typeface="Helvetica Neue" panose="02000503000000020004" pitchFamily="2" charset="0"/>
              </a:rPr>
              <a:t> </a:t>
            </a:r>
            <a:r>
              <a:rPr lang="he-IL" sz="1200" dirty="0">
                <a:effectLst/>
                <a:latin typeface="Arial Hebrew" pitchFamily="2" charset="-79"/>
              </a:rPr>
              <a:t>מצב</a:t>
            </a:r>
            <a:r>
              <a:rPr lang="he-IL" sz="1200" dirty="0">
                <a:effectLst/>
                <a:latin typeface="Helvetica Neue" panose="02000503000000020004" pitchFamily="2" charset="0"/>
              </a:rPr>
              <a:t> </a:t>
            </a:r>
            <a:r>
              <a:rPr lang="he-IL" sz="1200" dirty="0">
                <a:effectLst/>
                <a:latin typeface="Arial Hebrew" pitchFamily="2" charset="-79"/>
              </a:rPr>
              <a:t>המערכת</a:t>
            </a:r>
            <a:r>
              <a:rPr lang="he-IL" sz="1200" dirty="0">
                <a:effectLst/>
                <a:latin typeface="Helvetica Neue" panose="02000503000000020004" pitchFamily="2" charset="0"/>
              </a:rPr>
              <a:t>, </a:t>
            </a:r>
            <a:r>
              <a:rPr lang="he-IL" sz="1200" dirty="0">
                <a:effectLst/>
                <a:latin typeface="Arial Hebrew" pitchFamily="2" charset="-79"/>
              </a:rPr>
              <a:t>הפעלת</a:t>
            </a:r>
            <a:r>
              <a:rPr lang="he-IL" sz="1200" dirty="0">
                <a:effectLst/>
                <a:latin typeface="Helvetica Neue" panose="02000503000000020004" pitchFamily="2" charset="0"/>
              </a:rPr>
              <a:t>/</a:t>
            </a:r>
            <a:r>
              <a:rPr lang="he-IL" sz="1200" dirty="0">
                <a:effectLst/>
                <a:latin typeface="Arial Hebrew" pitchFamily="2" charset="-79"/>
              </a:rPr>
              <a:t>נטרול</a:t>
            </a:r>
            <a:r>
              <a:rPr lang="he-IL" sz="1200" dirty="0">
                <a:effectLst/>
                <a:latin typeface="Helvetica Neue" panose="02000503000000020004" pitchFamily="2" charset="0"/>
              </a:rPr>
              <a:t> </a:t>
            </a:r>
            <a:r>
              <a:rPr lang="he-IL" sz="1200" dirty="0">
                <a:effectLst/>
                <a:latin typeface="Arial Hebrew" pitchFamily="2" charset="-79"/>
              </a:rPr>
              <a:t>המערכת</a:t>
            </a:r>
            <a:r>
              <a:rPr lang="he-IL" sz="1200" dirty="0">
                <a:effectLst/>
                <a:latin typeface="Helvetica Neue" panose="02000503000000020004" pitchFamily="2" charset="0"/>
              </a:rPr>
              <a:t>, </a:t>
            </a:r>
            <a:r>
              <a:rPr lang="he-IL" sz="1200" dirty="0">
                <a:effectLst/>
                <a:latin typeface="Arial Hebrew" pitchFamily="2" charset="-79"/>
              </a:rPr>
              <a:t>בדיקת</a:t>
            </a:r>
            <a:r>
              <a:rPr lang="he-IL" sz="1200" dirty="0">
                <a:effectLst/>
                <a:latin typeface="Helvetica Neue" panose="02000503000000020004" pitchFamily="2" charset="0"/>
              </a:rPr>
              <a:t> </a:t>
            </a:r>
            <a:r>
              <a:rPr lang="he-IL" sz="1200" dirty="0">
                <a:effectLst/>
                <a:latin typeface="Arial Hebrew" pitchFamily="2" charset="-79"/>
              </a:rPr>
              <a:t>רמות</a:t>
            </a:r>
            <a:r>
              <a:rPr lang="he-IL" sz="1200" dirty="0">
                <a:effectLst/>
                <a:latin typeface="Helvetica Neue" panose="02000503000000020004" pitchFamily="2" charset="0"/>
              </a:rPr>
              <a:t> </a:t>
            </a:r>
            <a:r>
              <a:rPr lang="he-IL" sz="1200" dirty="0">
                <a:effectLst/>
                <a:latin typeface="Arial Hebrew" pitchFamily="2" charset="-79"/>
              </a:rPr>
              <a:t>הסוללה</a:t>
            </a:r>
            <a:r>
              <a:rPr lang="he-IL" sz="1200" dirty="0">
                <a:effectLst/>
                <a:latin typeface="Helvetica Neue" panose="02000503000000020004" pitchFamily="2" charset="0"/>
              </a:rPr>
              <a:t> </a:t>
            </a:r>
            <a:r>
              <a:rPr lang="he-IL" sz="1200" dirty="0">
                <a:effectLst/>
                <a:latin typeface="Arial Hebrew" pitchFamily="2" charset="-79"/>
              </a:rPr>
              <a:t>של</a:t>
            </a:r>
            <a:r>
              <a:rPr lang="he-IL" sz="1200" dirty="0">
                <a:effectLst/>
                <a:latin typeface="Helvetica Neue" panose="02000503000000020004" pitchFamily="2" charset="0"/>
              </a:rPr>
              <a:t> </a:t>
            </a:r>
            <a:r>
              <a:rPr lang="he-IL" sz="1200" dirty="0">
                <a:effectLst/>
                <a:latin typeface="Arial Hebrew" pitchFamily="2" charset="-79"/>
              </a:rPr>
              <a:t>החיישנים</a:t>
            </a:r>
            <a:r>
              <a:rPr lang="he-IL" sz="1200" dirty="0">
                <a:effectLst/>
                <a:latin typeface="Helvetica Neue" panose="02000503000000020004" pitchFamily="2" charset="0"/>
              </a:rPr>
              <a:t>, </a:t>
            </a:r>
            <a:r>
              <a:rPr lang="he-IL" sz="1200" dirty="0">
                <a:effectLst/>
                <a:latin typeface="Arial Hebrew" pitchFamily="2" charset="-79"/>
              </a:rPr>
              <a:t>צפייה</a:t>
            </a:r>
            <a:r>
              <a:rPr lang="he-IL" sz="1200" dirty="0">
                <a:effectLst/>
                <a:latin typeface="Helvetica Neue" panose="02000503000000020004" pitchFamily="2" charset="0"/>
              </a:rPr>
              <a:t> </a:t>
            </a:r>
            <a:r>
              <a:rPr lang="he-IL" sz="1200" dirty="0">
                <a:effectLst/>
                <a:latin typeface="Arial Hebrew" pitchFamily="2" charset="-79"/>
              </a:rPr>
              <a:t>במשוב</a:t>
            </a:r>
            <a:r>
              <a:rPr lang="he-IL" sz="1200" dirty="0">
                <a:effectLst/>
                <a:latin typeface="Helvetica Neue" panose="02000503000000020004" pitchFamily="2" charset="0"/>
              </a:rPr>
              <a:t> </a:t>
            </a:r>
            <a:r>
              <a:rPr lang="he-IL" sz="1200" dirty="0">
                <a:effectLst/>
                <a:latin typeface="Arial Hebrew" pitchFamily="2" charset="-79"/>
              </a:rPr>
              <a:t>צחצוח</a:t>
            </a:r>
            <a:r>
              <a:rPr lang="he-IL" sz="1200" dirty="0">
                <a:effectLst/>
                <a:latin typeface="Helvetica Neue" panose="02000503000000020004" pitchFamily="2" charset="0"/>
              </a:rPr>
              <a:t> </a:t>
            </a:r>
            <a:r>
              <a:rPr lang="he-IL" sz="1200" dirty="0">
                <a:effectLst/>
                <a:latin typeface="Arial Hebrew" pitchFamily="2" charset="-79"/>
              </a:rPr>
              <a:t>וקבלת</a:t>
            </a:r>
            <a:r>
              <a:rPr lang="he-IL" sz="1200" dirty="0">
                <a:effectLst/>
                <a:latin typeface="Helvetica Neue" panose="02000503000000020004" pitchFamily="2" charset="0"/>
              </a:rPr>
              <a:t> </a:t>
            </a:r>
            <a:r>
              <a:rPr lang="he-IL" sz="1200" dirty="0">
                <a:effectLst/>
                <a:latin typeface="Arial Hebrew" pitchFamily="2" charset="-79"/>
              </a:rPr>
              <a:t>התראות</a:t>
            </a:r>
            <a:r>
              <a:rPr lang="he-IL" sz="1200" dirty="0">
                <a:effectLst/>
                <a:latin typeface="Helvetica Neue" panose="02000503000000020004" pitchFamily="2" charset="0"/>
              </a:rPr>
              <a:t> </a:t>
            </a:r>
            <a:r>
              <a:rPr lang="he-IL" sz="1200" dirty="0">
                <a:effectLst/>
                <a:latin typeface="Arial Hebrew" pitchFamily="2" charset="-79"/>
              </a:rPr>
              <a:t>תחזוקה</a:t>
            </a:r>
            <a:r>
              <a:rPr lang="he-IL" sz="1200" dirty="0">
                <a:effectLst/>
                <a:latin typeface="Helvetica Neue" panose="02000503000000020004" pitchFamily="2" charset="0"/>
              </a:rPr>
              <a:t>.</a:t>
            </a:r>
            <a:endParaRPr lang="he-IL" sz="1200" dirty="0">
              <a:effectLst/>
              <a:latin typeface="Arial Hebrew" pitchFamily="2" charset="-79"/>
            </a:endParaRPr>
          </a:p>
        </p:txBody>
      </p:sp>
    </p:spTree>
    <p:extLst>
      <p:ext uri="{BB962C8B-B14F-4D97-AF65-F5344CB8AC3E}">
        <p14:creationId xmlns:p14="http://schemas.microsoft.com/office/powerpoint/2010/main" val="2626024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latin typeface="Arial" panose="020B0604020202020204" pitchFamily="34" charset="0"/>
                <a:cs typeface="Arial" panose="020B0604020202020204" pitchFamily="34" charset="0"/>
              </a:rPr>
              <a:t>עיצוב ותכנון:</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A9DD72-6C0F-9F2F-E3AD-431951C4A438}"/>
              </a:ext>
            </a:extLst>
          </p:cNvPr>
          <p:cNvSpPr>
            <a:spLocks noGrp="1"/>
          </p:cNvSpPr>
          <p:nvPr>
            <p:ph idx="1"/>
          </p:nvPr>
        </p:nvSpPr>
        <p:spPr>
          <a:xfrm>
            <a:off x="6585357" y="2071316"/>
            <a:ext cx="5034149" cy="4114800"/>
          </a:xfrm>
        </p:spPr>
        <p:txBody>
          <a:bodyPr anchor="t">
            <a:noAutofit/>
          </a:bodyPr>
          <a:lstStyle/>
          <a:p>
            <a:pPr marL="0" indent="0" algn="r" rtl="1">
              <a:buNone/>
            </a:pPr>
            <a:r>
              <a:rPr lang="he-IL" sz="2000" dirty="0">
                <a:effectLst/>
                <a:latin typeface="Arial" panose="020B0604020202020204" pitchFamily="34" charset="0"/>
                <a:cs typeface="Arial" panose="020B0604020202020204" pitchFamily="34" charset="0"/>
              </a:rPr>
              <a:t>1. הברוקר</a:t>
            </a:r>
          </a:p>
          <a:p>
            <a:pPr marL="0" indent="0" algn="r" rtl="1">
              <a:buNone/>
            </a:pPr>
            <a:r>
              <a:rPr lang="he-IL" sz="2000" dirty="0">
                <a:effectLst/>
                <a:latin typeface="Arial" panose="020B0604020202020204" pitchFamily="34" charset="0"/>
                <a:cs typeface="Arial" panose="020B0604020202020204" pitchFamily="34" charset="0"/>
              </a:rPr>
              <a:t>2. האפליקציה </a:t>
            </a:r>
            <a:r>
              <a:rPr lang="he-IL" sz="2000" dirty="0" err="1">
                <a:effectLst/>
                <a:latin typeface="Arial" panose="020B0604020202020204" pitchFamily="34" charset="0"/>
                <a:cs typeface="Arial" panose="020B0604020202020204" pitchFamily="34" charset="0"/>
              </a:rPr>
              <a:t>בסמארטפון</a:t>
            </a:r>
            <a:endParaRPr lang="he-IL" sz="2000" dirty="0">
              <a:effectLst/>
              <a:latin typeface="Arial" panose="020B0604020202020204" pitchFamily="34" charset="0"/>
              <a:cs typeface="Arial" panose="020B0604020202020204" pitchFamily="34" charset="0"/>
            </a:endParaRPr>
          </a:p>
          <a:p>
            <a:pPr marL="0" indent="0" algn="r" rtl="1">
              <a:buNone/>
            </a:pPr>
            <a:r>
              <a:rPr lang="he-IL" sz="2000" dirty="0">
                <a:effectLst/>
                <a:latin typeface="Arial" panose="020B0604020202020204" pitchFamily="34" charset="0"/>
                <a:cs typeface="Arial" panose="020B0604020202020204" pitchFamily="34" charset="0"/>
              </a:rPr>
              <a:t>3. </a:t>
            </a:r>
            <a:r>
              <a:rPr lang="he-IL" sz="2000" dirty="0" err="1">
                <a:effectLst/>
                <a:latin typeface="Arial" panose="020B0604020202020204" pitchFamily="34" charset="0"/>
                <a:cs typeface="Arial" panose="020B0604020202020204" pitchFamily="34" charset="0"/>
              </a:rPr>
              <a:t>הראוטר</a:t>
            </a:r>
            <a:r>
              <a:rPr lang="he-IL" sz="2000" dirty="0">
                <a:latin typeface="Arial" panose="020B0604020202020204" pitchFamily="34" charset="0"/>
                <a:cs typeface="Arial" panose="020B0604020202020204" pitchFamily="34" charset="0"/>
              </a:rPr>
              <a:t> - </a:t>
            </a:r>
            <a:r>
              <a:rPr lang="en-US" sz="2000" dirty="0">
                <a:latin typeface="Arial" panose="020B0604020202020204" pitchFamily="34" charset="0"/>
                <a:cs typeface="Arial" panose="020B0604020202020204" pitchFamily="34" charset="0"/>
              </a:rPr>
              <a:t>WIFI</a:t>
            </a:r>
            <a:endParaRPr lang="en-US" sz="2000" dirty="0">
              <a:effectLst/>
              <a:latin typeface="Arial" panose="020B0604020202020204" pitchFamily="34" charset="0"/>
              <a:cs typeface="Arial" panose="020B0604020202020204" pitchFamily="34" charset="0"/>
            </a:endParaRPr>
          </a:p>
          <a:p>
            <a:pPr marL="0" indent="0" algn="r" rtl="1">
              <a:buNone/>
            </a:pPr>
            <a:r>
              <a:rPr lang="en-US" sz="2000" dirty="0">
                <a:latin typeface="Arial" panose="020B0604020202020204" pitchFamily="34" charset="0"/>
                <a:cs typeface="Arial" panose="020B0604020202020204" pitchFamily="34" charset="0"/>
              </a:rPr>
              <a:t>4</a:t>
            </a:r>
            <a:r>
              <a:rPr lang="he-IL" sz="2000" dirty="0">
                <a:latin typeface="Arial" panose="020B0604020202020204" pitchFamily="34" charset="0"/>
                <a:cs typeface="Arial" panose="020B0604020202020204" pitchFamily="34" charset="0"/>
              </a:rPr>
              <a:t>. </a:t>
            </a:r>
            <a:r>
              <a:rPr lang="he-IL" sz="2000" dirty="0">
                <a:effectLst/>
                <a:latin typeface="Arial" panose="020B0604020202020204" pitchFamily="34" charset="0"/>
                <a:cs typeface="Arial" panose="020B0604020202020204" pitchFamily="34" charset="0"/>
              </a:rPr>
              <a:t>החיישנים</a:t>
            </a:r>
          </a:p>
          <a:p>
            <a:pPr marL="228600" indent="-228600" algn="r" defTabSz="914400" rtl="1" eaLnBrk="1" latinLnBrk="0" hangingPunct="1">
              <a:lnSpc>
                <a:spcPct val="90000"/>
              </a:lnSpc>
              <a:spcBef>
                <a:spcPts val="1000"/>
              </a:spcBef>
              <a:buFont typeface="Arial" panose="020B0604020202020204" pitchFamily="34" charset="0"/>
              <a:buChar char="•"/>
            </a:pPr>
            <a:endParaRPr lang="en-IL" sz="2000" dirty="0">
              <a:latin typeface="Arial" panose="020B0604020202020204" pitchFamily="34" charset="0"/>
              <a:cs typeface="Arial" panose="020B0604020202020204" pitchFamily="34" charset="0"/>
            </a:endParaRPr>
          </a:p>
        </p:txBody>
      </p:sp>
      <p:pic>
        <p:nvPicPr>
          <p:cNvPr id="4" name="Picture 3" descr="A digital illustration of a toothbrush&#10;&#10;Description automatically generated">
            <a:extLst>
              <a:ext uri="{FF2B5EF4-FFF2-40B4-BE49-F238E27FC236}">
                <a16:creationId xmlns:a16="http://schemas.microsoft.com/office/drawing/2014/main" id="{9FCCFD84-04E8-FE05-C27F-7C35FF649725}"/>
              </a:ext>
            </a:extLst>
          </p:cNvPr>
          <p:cNvPicPr>
            <a:picLocks noChangeAspect="1"/>
          </p:cNvPicPr>
          <p:nvPr/>
        </p:nvPicPr>
        <p:blipFill>
          <a:blip r:embed="rId2"/>
          <a:stretch>
            <a:fillRect/>
          </a:stretch>
        </p:blipFill>
        <p:spPr>
          <a:xfrm>
            <a:off x="572493" y="2342470"/>
            <a:ext cx="6726381" cy="3843646"/>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spTree>
    <p:extLst>
      <p:ext uri="{BB962C8B-B14F-4D97-AF65-F5344CB8AC3E}">
        <p14:creationId xmlns:p14="http://schemas.microsoft.com/office/powerpoint/2010/main" val="702032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latin typeface="Arial" panose="020B0604020202020204" pitchFamily="34" charset="0"/>
                <a:cs typeface="Arial" panose="020B0604020202020204" pitchFamily="34" charset="0"/>
              </a:rPr>
              <a:t>דיאגרמות:</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diagram of a toothbrush&#10;&#10;Description automatically generated">
            <a:extLst>
              <a:ext uri="{FF2B5EF4-FFF2-40B4-BE49-F238E27FC236}">
                <a16:creationId xmlns:a16="http://schemas.microsoft.com/office/drawing/2014/main" id="{BBD6EC0A-1AC1-C5ED-AF96-64FD81F2E254}"/>
              </a:ext>
            </a:extLst>
          </p:cNvPr>
          <p:cNvPicPr>
            <a:picLocks noChangeAspect="1"/>
          </p:cNvPicPr>
          <p:nvPr/>
        </p:nvPicPr>
        <p:blipFill rotWithShape="1">
          <a:blip r:embed="rId2"/>
          <a:srcRect l="4639" r="9957" b="-3"/>
          <a:stretch/>
        </p:blipFill>
        <p:spPr>
          <a:xfrm>
            <a:off x="198741" y="2410448"/>
            <a:ext cx="5803323" cy="3890357"/>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pic>
        <p:nvPicPr>
          <p:cNvPr id="8" name="Content Placeholder 4" descr="A diagram of a toothbrush&#10;&#10;Description automatically generated">
            <a:extLst>
              <a:ext uri="{FF2B5EF4-FFF2-40B4-BE49-F238E27FC236}">
                <a16:creationId xmlns:a16="http://schemas.microsoft.com/office/drawing/2014/main" id="{4991117C-36D8-CE5C-05F4-29FFB4753662}"/>
              </a:ext>
            </a:extLst>
          </p:cNvPr>
          <p:cNvPicPr>
            <a:picLocks noChangeAspect="1"/>
          </p:cNvPicPr>
          <p:nvPr/>
        </p:nvPicPr>
        <p:blipFill rotWithShape="1">
          <a:blip r:embed="rId3"/>
          <a:srcRect l="3556" r="11041" b="-3"/>
          <a:stretch/>
        </p:blipFill>
        <p:spPr>
          <a:xfrm>
            <a:off x="6189934" y="2410448"/>
            <a:ext cx="5803323" cy="3890357"/>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sp>
        <p:nvSpPr>
          <p:cNvPr id="9" name="Title 1">
            <a:extLst>
              <a:ext uri="{FF2B5EF4-FFF2-40B4-BE49-F238E27FC236}">
                <a16:creationId xmlns:a16="http://schemas.microsoft.com/office/drawing/2014/main" id="{93CBE794-198F-9DA4-B022-B891FE48F737}"/>
              </a:ext>
            </a:extLst>
          </p:cNvPr>
          <p:cNvSpPr txBox="1">
            <a:spLocks/>
          </p:cNvSpPr>
          <p:nvPr/>
        </p:nvSpPr>
        <p:spPr>
          <a:xfrm>
            <a:off x="6468951" y="1807113"/>
            <a:ext cx="5015023" cy="48488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ctr" defTabSz="914400" rtl="1" eaLnBrk="1" latinLnBrk="0" hangingPunct="1">
              <a:lnSpc>
                <a:spcPct val="90000"/>
              </a:lnSpc>
              <a:spcBef>
                <a:spcPct val="0"/>
              </a:spcBef>
              <a:buNone/>
            </a:pPr>
            <a:r>
              <a:rPr lang="en-US" sz="2000" b="1"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Activity Diagram</a:t>
            </a:r>
          </a:p>
        </p:txBody>
      </p:sp>
      <p:sp>
        <p:nvSpPr>
          <p:cNvPr id="11" name="Title 1">
            <a:extLst>
              <a:ext uri="{FF2B5EF4-FFF2-40B4-BE49-F238E27FC236}">
                <a16:creationId xmlns:a16="http://schemas.microsoft.com/office/drawing/2014/main" id="{916BEE87-8F79-9339-74AB-BA2354A0C4CF}"/>
              </a:ext>
            </a:extLst>
          </p:cNvPr>
          <p:cNvSpPr txBox="1">
            <a:spLocks/>
          </p:cNvSpPr>
          <p:nvPr/>
        </p:nvSpPr>
        <p:spPr>
          <a:xfrm>
            <a:off x="748950" y="1923121"/>
            <a:ext cx="5015023" cy="350203"/>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algn="ctr" defTabSz="914400" rtl="1" eaLnBrk="1" latinLnBrk="0" hangingPunct="1">
              <a:lnSpc>
                <a:spcPct val="90000"/>
              </a:lnSpc>
              <a:spcBef>
                <a:spcPct val="0"/>
              </a:spcBef>
              <a:buNone/>
            </a:pPr>
            <a:r>
              <a:rPr lang="en-US" sz="2000" b="1"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Use case Diagram</a:t>
            </a:r>
            <a:endParaRPr lang="en-US" sz="2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92100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B72FD-D8D7-BA57-5844-0520466E6ED3}"/>
              </a:ext>
            </a:extLst>
          </p:cNvPr>
          <p:cNvSpPr>
            <a:spLocks noGrp="1"/>
          </p:cNvSpPr>
          <p:nvPr>
            <p:ph type="title"/>
          </p:nvPr>
        </p:nvSpPr>
        <p:spPr>
          <a:xfrm>
            <a:off x="469783" y="822121"/>
            <a:ext cx="11149723" cy="765747"/>
          </a:xfrm>
        </p:spPr>
        <p:txBody>
          <a:bodyPr anchor="b">
            <a:normAutofit/>
          </a:bodyPr>
          <a:lstStyle/>
          <a:p>
            <a:pPr algn="r"/>
            <a:r>
              <a:rPr lang="he-IL" sz="4000" b="1" u="sng" dirty="0">
                <a:latin typeface="Arial" panose="020B0604020202020204" pitchFamily="34" charset="0"/>
                <a:cs typeface="Arial" panose="020B0604020202020204" pitchFamily="34" charset="0"/>
              </a:rPr>
              <a:t>תכנון ופיתוח מערכת:</a:t>
            </a:r>
            <a:endParaRPr lang="en-IL" sz="4000" u="sng" dirty="0">
              <a:latin typeface="Arial" panose="020B0604020202020204" pitchFamily="34" charset="0"/>
              <a:cs typeface="Arial" panose="020B0604020202020204" pitchFamily="34" charset="0"/>
            </a:endParaRPr>
          </a:p>
        </p:txBody>
      </p:sp>
      <p:sp>
        <p:nvSpPr>
          <p:cNvPr id="12"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2A9DD72-6C0F-9F2F-E3AD-431951C4A438}"/>
              </a:ext>
            </a:extLst>
          </p:cNvPr>
          <p:cNvSpPr>
            <a:spLocks noGrp="1"/>
          </p:cNvSpPr>
          <p:nvPr>
            <p:ph idx="1"/>
          </p:nvPr>
        </p:nvSpPr>
        <p:spPr>
          <a:xfrm>
            <a:off x="4905955" y="2071316"/>
            <a:ext cx="6713552" cy="4114800"/>
          </a:xfrm>
        </p:spPr>
        <p:txBody>
          <a:bodyPr anchor="t">
            <a:noAutofit/>
          </a:bodyPr>
          <a:lstStyle/>
          <a:p>
            <a:pPr marL="0" indent="0" algn="r" rtl="1">
              <a:lnSpc>
                <a:spcPct val="110000"/>
              </a:lnSpc>
              <a:buNone/>
            </a:pPr>
            <a:br>
              <a:rPr lang="he-IL" sz="1200" dirty="0">
                <a:effectLst/>
                <a:latin typeface="Arial" panose="020B0604020202020204" pitchFamily="34" charset="0"/>
                <a:cs typeface="Arial" panose="020B0604020202020204" pitchFamily="34" charset="0"/>
              </a:rPr>
            </a:br>
            <a:r>
              <a:rPr lang="he-IL" sz="1200" b="1" u="sng" dirty="0">
                <a:effectLst/>
                <a:latin typeface="Arial" panose="020B0604020202020204" pitchFamily="34" charset="0"/>
                <a:cs typeface="Arial" panose="020B0604020202020204" pitchFamily="34" charset="0"/>
              </a:rPr>
              <a:t>עיצוב ותכנון:</a:t>
            </a:r>
            <a:r>
              <a:rPr lang="en-US" sz="1200" b="1" u="sng" dirty="0">
                <a:effectLst/>
                <a:latin typeface="Arial" panose="020B0604020202020204" pitchFamily="34" charset="0"/>
                <a:cs typeface="Arial" panose="020B0604020202020204" pitchFamily="34" charset="0"/>
              </a:rPr>
              <a:t> </a:t>
            </a:r>
            <a:r>
              <a:rPr lang="he-IL" sz="1200" b="1" dirty="0">
                <a:latin typeface="Arial" panose="020B0604020202020204" pitchFamily="34" charset="0"/>
                <a:cs typeface="Arial" panose="020B0604020202020204" pitchFamily="34" charset="0"/>
              </a:rPr>
              <a:t> </a:t>
            </a:r>
            <a:r>
              <a:rPr lang="he-IL" sz="1200" dirty="0">
                <a:effectLst/>
                <a:latin typeface="Arial" panose="020B0604020202020204" pitchFamily="34" charset="0"/>
                <a:cs typeface="Arial" panose="020B0604020202020204" pitchFamily="34" charset="0"/>
              </a:rPr>
              <a:t>לתכנן את פריסת המערכת ולתכנן את האינטגרציה עם מברשת השיניים החכמה.</a:t>
            </a:r>
          </a:p>
          <a:p>
            <a:pPr marL="0" indent="0" algn="r" rtl="1">
              <a:lnSpc>
                <a:spcPct val="110000"/>
              </a:lnSpc>
              <a:buNone/>
            </a:pPr>
            <a:r>
              <a:rPr lang="he-IL" sz="1200" b="1" u="sng" dirty="0">
                <a:effectLst/>
                <a:latin typeface="Arial" panose="020B0604020202020204" pitchFamily="34" charset="0"/>
                <a:cs typeface="Arial" panose="020B0604020202020204" pitchFamily="34" charset="0"/>
              </a:rPr>
              <a:t>שילוב חיישנים:</a:t>
            </a:r>
            <a:r>
              <a:rPr lang="he-IL" sz="1200" b="1" dirty="0">
                <a:effectLst/>
                <a:latin typeface="Arial" panose="020B0604020202020204" pitchFamily="34" charset="0"/>
                <a:cs typeface="Arial" panose="020B0604020202020204" pitchFamily="34" charset="0"/>
              </a:rPr>
              <a:t> </a:t>
            </a:r>
            <a:r>
              <a:rPr lang="he-IL" sz="1200" dirty="0">
                <a:effectLst/>
                <a:latin typeface="Arial" panose="020B0604020202020204" pitchFamily="34" charset="0"/>
                <a:cs typeface="Arial" panose="020B0604020202020204" pitchFamily="34" charset="0"/>
              </a:rPr>
              <a:t>שילוב חיישנים מתאימים במערכת המברשת החכמה.</a:t>
            </a:r>
            <a:endParaRPr lang="en-US" sz="1200" dirty="0">
              <a:effectLst/>
              <a:latin typeface="Arial" panose="020B0604020202020204" pitchFamily="34" charset="0"/>
              <a:cs typeface="Arial" panose="020B0604020202020204" pitchFamily="34" charset="0"/>
            </a:endParaRPr>
          </a:p>
          <a:p>
            <a:pPr marL="0" indent="0" algn="r" rtl="1">
              <a:lnSpc>
                <a:spcPct val="110000"/>
              </a:lnSpc>
              <a:buNone/>
            </a:pPr>
            <a:r>
              <a:rPr lang="he-IL" sz="1200" b="1" u="sng" dirty="0">
                <a:effectLst/>
                <a:latin typeface="Arial" panose="020B0604020202020204" pitchFamily="34" charset="0"/>
                <a:cs typeface="Arial" panose="020B0604020202020204" pitchFamily="34" charset="0"/>
              </a:rPr>
              <a:t>פיתוח תוכנה:</a:t>
            </a:r>
            <a:r>
              <a:rPr lang="he-IL" sz="1200" b="1" dirty="0">
                <a:effectLst/>
                <a:latin typeface="Arial" panose="020B0604020202020204" pitchFamily="34" charset="0"/>
                <a:cs typeface="Arial" panose="020B0604020202020204" pitchFamily="34" charset="0"/>
              </a:rPr>
              <a:t> </a:t>
            </a:r>
            <a:r>
              <a:rPr lang="he-IL" sz="1200" dirty="0">
                <a:effectLst/>
                <a:latin typeface="Arial" panose="020B0604020202020204" pitchFamily="34" charset="0"/>
                <a:cs typeface="Arial" panose="020B0604020202020204" pitchFamily="34" charset="0"/>
              </a:rPr>
              <a:t>פיתוח תוכנה למערכת הניטור והמשוב של מברשת השיניים החכמה.</a:t>
            </a:r>
          </a:p>
          <a:p>
            <a:pPr marL="0" indent="0" algn="r" rtl="1">
              <a:lnSpc>
                <a:spcPct val="110000"/>
              </a:lnSpc>
              <a:buNone/>
            </a:pPr>
            <a:r>
              <a:rPr lang="he-IL" sz="1200" b="1" u="sng" dirty="0">
                <a:effectLst/>
                <a:latin typeface="Arial" panose="020B0604020202020204" pitchFamily="34" charset="0"/>
                <a:cs typeface="Arial" panose="020B0604020202020204" pitchFamily="34" charset="0"/>
              </a:rPr>
              <a:t>בדיקה ואימות:</a:t>
            </a:r>
            <a:r>
              <a:rPr lang="he-IL" sz="1200" b="1" dirty="0">
                <a:effectLst/>
                <a:latin typeface="Arial" panose="020B0604020202020204" pitchFamily="34" charset="0"/>
                <a:cs typeface="Arial" panose="020B0604020202020204" pitchFamily="34" charset="0"/>
              </a:rPr>
              <a:t> </a:t>
            </a:r>
            <a:r>
              <a:rPr lang="he-IL" sz="1200" dirty="0">
                <a:effectLst/>
                <a:latin typeface="Arial" panose="020B0604020202020204" pitchFamily="34" charset="0"/>
                <a:cs typeface="Arial" panose="020B0604020202020204" pitchFamily="34" charset="0"/>
              </a:rPr>
              <a:t>לוודא שהמערכת פועלת כהלכה ועומדת בתקנים של בריאות הפה.</a:t>
            </a:r>
          </a:p>
          <a:p>
            <a:pPr marL="0" indent="0" algn="r" rtl="1">
              <a:lnSpc>
                <a:spcPct val="110000"/>
              </a:lnSpc>
              <a:buNone/>
            </a:pPr>
            <a:r>
              <a:rPr lang="he-IL" sz="1200" b="1" u="sng" dirty="0">
                <a:effectLst/>
                <a:latin typeface="Arial" panose="020B0604020202020204" pitchFamily="34" charset="0"/>
                <a:cs typeface="Arial" panose="020B0604020202020204" pitchFamily="34" charset="0"/>
              </a:rPr>
              <a:t>פריסה:</a:t>
            </a:r>
            <a:r>
              <a:rPr lang="he-IL" sz="1200" b="1" dirty="0">
                <a:effectLst/>
                <a:latin typeface="Arial" panose="020B0604020202020204" pitchFamily="34" charset="0"/>
                <a:cs typeface="Arial" panose="020B0604020202020204" pitchFamily="34" charset="0"/>
              </a:rPr>
              <a:t> </a:t>
            </a:r>
            <a:r>
              <a:rPr lang="he-IL" sz="1200" dirty="0">
                <a:effectLst/>
                <a:latin typeface="Arial" panose="020B0604020202020204" pitchFamily="34" charset="0"/>
                <a:cs typeface="Arial" panose="020B0604020202020204" pitchFamily="34" charset="0"/>
              </a:rPr>
              <a:t>הטמעת מערכת המברשת החכמה במוצר הסופי והבטחת תפקודה התקין.</a:t>
            </a:r>
            <a:endParaRPr lang="he-IL" sz="1200" dirty="0">
              <a:latin typeface="Arial" panose="020B0604020202020204" pitchFamily="34" charset="0"/>
              <a:cs typeface="Arial" panose="020B0604020202020204" pitchFamily="34" charset="0"/>
            </a:endParaRPr>
          </a:p>
          <a:p>
            <a:pPr marL="0" indent="0" algn="r" rtl="1">
              <a:lnSpc>
                <a:spcPct val="110000"/>
              </a:lnSpc>
              <a:buNone/>
            </a:pPr>
            <a:r>
              <a:rPr lang="he-IL" sz="1200" b="1" u="sng" dirty="0">
                <a:effectLst/>
                <a:latin typeface="Arial" panose="020B0604020202020204" pitchFamily="34" charset="0"/>
                <a:cs typeface="Arial" panose="020B0604020202020204" pitchFamily="34" charset="0"/>
              </a:rPr>
              <a:t>תחזוקה ועדכונים:</a:t>
            </a:r>
            <a:r>
              <a:rPr lang="he-IL" sz="1200" b="1" dirty="0">
                <a:effectLst/>
                <a:latin typeface="Arial" panose="020B0604020202020204" pitchFamily="34" charset="0"/>
                <a:cs typeface="Arial" panose="020B0604020202020204" pitchFamily="34" charset="0"/>
              </a:rPr>
              <a:t> </a:t>
            </a:r>
            <a:r>
              <a:rPr lang="he-IL" sz="1200" dirty="0">
                <a:effectLst/>
                <a:latin typeface="Arial" panose="020B0604020202020204" pitchFamily="34" charset="0"/>
                <a:cs typeface="Arial" panose="020B0604020202020204" pitchFamily="34" charset="0"/>
              </a:rPr>
              <a:t>לשמור על יעילות ורלוונטיות של המערכת באמצעות עדכונים ותחזוקה שוטפת.</a:t>
            </a:r>
          </a:p>
          <a:p>
            <a:pPr marL="0" indent="0" algn="r" rtl="1">
              <a:lnSpc>
                <a:spcPct val="110000"/>
              </a:lnSpc>
              <a:buNone/>
            </a:pPr>
            <a:r>
              <a:rPr lang="he-IL" sz="1200" dirty="0">
                <a:effectLst/>
                <a:latin typeface="Arial" panose="020B0604020202020204" pitchFamily="34" charset="0"/>
                <a:cs typeface="Arial" panose="020B0604020202020204" pitchFamily="34" charset="0"/>
              </a:rPr>
              <a:t>כל שלב בפרויקט זה יתבסס על ידי תקשורת רציפה עם צוותי ההנדסה והפיתוח, ועמידה בדרישות הבטיחות והרגולציה של מוצרי בריאות הפה. גישה מובנית זו מבטיחה שמערכת מברשת השיניים החכמה לא רק מתקדמת מבחינה טכנולוגית אלא גם תואמת את המותג וציפיות הלקוחות.</a:t>
            </a:r>
          </a:p>
          <a:p>
            <a:pPr marL="228600" indent="-228600" algn="r" defTabSz="914400" rtl="1" eaLnBrk="1" latinLnBrk="0" hangingPunct="1">
              <a:lnSpc>
                <a:spcPct val="110000"/>
              </a:lnSpc>
              <a:spcBef>
                <a:spcPts val="1000"/>
              </a:spcBef>
              <a:buFont typeface="Arial" panose="020B0604020202020204" pitchFamily="34" charset="0"/>
              <a:buChar char="•"/>
            </a:pPr>
            <a:endParaRPr lang="en-IL" sz="1200" dirty="0"/>
          </a:p>
        </p:txBody>
      </p:sp>
      <p:pic>
        <p:nvPicPr>
          <p:cNvPr id="6" name="Picture 5" descr="A diagram of a device with various devices around it&#10;&#10;Description automatically generated with medium confidence">
            <a:extLst>
              <a:ext uri="{FF2B5EF4-FFF2-40B4-BE49-F238E27FC236}">
                <a16:creationId xmlns:a16="http://schemas.microsoft.com/office/drawing/2014/main" id="{CE99F8A7-599C-5380-442A-89E538C1793C}"/>
              </a:ext>
            </a:extLst>
          </p:cNvPr>
          <p:cNvPicPr>
            <a:picLocks noChangeAspect="1"/>
          </p:cNvPicPr>
          <p:nvPr/>
        </p:nvPicPr>
        <p:blipFill>
          <a:blip r:embed="rId2"/>
          <a:stretch>
            <a:fillRect/>
          </a:stretch>
        </p:blipFill>
        <p:spPr>
          <a:xfrm>
            <a:off x="457944" y="2038003"/>
            <a:ext cx="4448011" cy="4448011"/>
          </a:xfrm>
          <a:custGeom>
            <a:avLst/>
            <a:gdLst/>
            <a:ahLst/>
            <a:cxnLst/>
            <a:rect l="l" t="t" r="r" b="b"/>
            <a:pathLst>
              <a:path w="3807743" h="6307845">
                <a:moveTo>
                  <a:pt x="723201" y="386"/>
                </a:moveTo>
                <a:cubicBezTo>
                  <a:pt x="853884" y="-4204"/>
                  <a:pt x="1013493" y="33912"/>
                  <a:pt x="1176100" y="22622"/>
                </a:cubicBezTo>
                <a:cubicBezTo>
                  <a:pt x="1230302" y="18859"/>
                  <a:pt x="1281736" y="20622"/>
                  <a:pt x="1331852" y="24473"/>
                </a:cubicBezTo>
                <a:lnTo>
                  <a:pt x="1439547" y="34944"/>
                </a:lnTo>
                <a:lnTo>
                  <a:pt x="1484197" y="36226"/>
                </a:lnTo>
                <a:cubicBezTo>
                  <a:pt x="1535166" y="35421"/>
                  <a:pt x="1586369" y="31625"/>
                  <a:pt x="1636625" y="22622"/>
                </a:cubicBezTo>
                <a:cubicBezTo>
                  <a:pt x="1686882" y="13619"/>
                  <a:pt x="1729837" y="10653"/>
                  <a:pt x="1768740" y="10885"/>
                </a:cubicBezTo>
                <a:lnTo>
                  <a:pt x="1829538" y="15086"/>
                </a:lnTo>
                <a:lnTo>
                  <a:pt x="1869968" y="7996"/>
                </a:lnTo>
                <a:cubicBezTo>
                  <a:pt x="1953577" y="-31"/>
                  <a:pt x="2036989" y="9808"/>
                  <a:pt x="2112925" y="20118"/>
                </a:cubicBezTo>
                <a:lnTo>
                  <a:pt x="2119331" y="20977"/>
                </a:lnTo>
                <a:lnTo>
                  <a:pt x="2221855" y="13374"/>
                </a:lnTo>
                <a:cubicBezTo>
                  <a:pt x="2261207" y="12845"/>
                  <a:pt x="2298379" y="14359"/>
                  <a:pt x="2333484" y="16393"/>
                </a:cubicBezTo>
                <a:lnTo>
                  <a:pt x="2372613" y="18812"/>
                </a:lnTo>
                <a:lnTo>
                  <a:pt x="2404945" y="9387"/>
                </a:lnTo>
                <a:cubicBezTo>
                  <a:pt x="2452532" y="1754"/>
                  <a:pt x="2506192" y="9333"/>
                  <a:pt x="2561622" y="17814"/>
                </a:cubicBezTo>
                <a:lnTo>
                  <a:pt x="2583950" y="20591"/>
                </a:lnTo>
                <a:lnTo>
                  <a:pt x="2643527" y="20319"/>
                </a:lnTo>
                <a:cubicBezTo>
                  <a:pt x="2669677" y="20426"/>
                  <a:pt x="2697963" y="20717"/>
                  <a:pt x="2727392" y="21103"/>
                </a:cubicBezTo>
                <a:lnTo>
                  <a:pt x="2786908" y="21989"/>
                </a:lnTo>
                <a:lnTo>
                  <a:pt x="2846459" y="13267"/>
                </a:lnTo>
                <a:cubicBezTo>
                  <a:pt x="2896401" y="10176"/>
                  <a:pt x="2960607" y="12733"/>
                  <a:pt x="3036361" y="17072"/>
                </a:cubicBezTo>
                <a:lnTo>
                  <a:pt x="3129100" y="22671"/>
                </a:lnTo>
                <a:lnTo>
                  <a:pt x="3130653" y="22622"/>
                </a:lnTo>
                <a:cubicBezTo>
                  <a:pt x="3178874" y="19804"/>
                  <a:pt x="3260845" y="26231"/>
                  <a:pt x="3352422" y="32691"/>
                </a:cubicBezTo>
                <a:lnTo>
                  <a:pt x="3362608" y="33356"/>
                </a:lnTo>
                <a:lnTo>
                  <a:pt x="3446036" y="35579"/>
                </a:lnTo>
                <a:cubicBezTo>
                  <a:pt x="3550323" y="36566"/>
                  <a:pt x="3662083" y="33535"/>
                  <a:pt x="3778601" y="22622"/>
                </a:cubicBezTo>
                <a:cubicBezTo>
                  <a:pt x="3793981" y="243672"/>
                  <a:pt x="3764152" y="318695"/>
                  <a:pt x="3778601" y="467157"/>
                </a:cubicBezTo>
                <a:cubicBezTo>
                  <a:pt x="3790077" y="557563"/>
                  <a:pt x="3783697" y="684218"/>
                  <a:pt x="3777639" y="811856"/>
                </a:cubicBezTo>
                <a:lnTo>
                  <a:pt x="3773760" y="922625"/>
                </a:lnTo>
                <a:lnTo>
                  <a:pt x="3778601" y="974384"/>
                </a:lnTo>
                <a:cubicBezTo>
                  <a:pt x="3785784" y="1003717"/>
                  <a:pt x="3785160" y="1041120"/>
                  <a:pt x="3781239" y="1085904"/>
                </a:cubicBezTo>
                <a:lnTo>
                  <a:pt x="3776107" y="1132519"/>
                </a:lnTo>
                <a:lnTo>
                  <a:pt x="3778601" y="1162456"/>
                </a:lnTo>
                <a:cubicBezTo>
                  <a:pt x="3791360" y="1256797"/>
                  <a:pt x="3774958" y="1367020"/>
                  <a:pt x="3763568" y="1469787"/>
                </a:cubicBezTo>
                <a:lnTo>
                  <a:pt x="3758806" y="1520515"/>
                </a:lnTo>
                <a:lnTo>
                  <a:pt x="3760417" y="1549437"/>
                </a:lnTo>
                <a:cubicBezTo>
                  <a:pt x="3764298" y="1588133"/>
                  <a:pt x="3770171" y="1628243"/>
                  <a:pt x="3778601" y="1669683"/>
                </a:cubicBezTo>
                <a:cubicBezTo>
                  <a:pt x="3846039" y="2001203"/>
                  <a:pt x="3774784" y="2142285"/>
                  <a:pt x="3778601" y="2364982"/>
                </a:cubicBezTo>
                <a:lnTo>
                  <a:pt x="3776565" y="2406088"/>
                </a:lnTo>
                <a:lnTo>
                  <a:pt x="3778601" y="2427673"/>
                </a:lnTo>
                <a:cubicBezTo>
                  <a:pt x="3821357" y="2695960"/>
                  <a:pt x="3735684" y="2699438"/>
                  <a:pt x="3778601" y="2809517"/>
                </a:cubicBezTo>
                <a:cubicBezTo>
                  <a:pt x="3789330" y="2837037"/>
                  <a:pt x="3791666" y="2872927"/>
                  <a:pt x="3789892" y="2914654"/>
                </a:cubicBezTo>
                <a:lnTo>
                  <a:pt x="3784971" y="2966248"/>
                </a:lnTo>
                <a:lnTo>
                  <a:pt x="3796722" y="3024078"/>
                </a:lnTo>
                <a:cubicBezTo>
                  <a:pt x="3809238" y="3115139"/>
                  <a:pt x="3806232" y="3210898"/>
                  <a:pt x="3799338" y="3302850"/>
                </a:cubicBezTo>
                <a:lnTo>
                  <a:pt x="3787405" y="3438354"/>
                </a:lnTo>
                <a:lnTo>
                  <a:pt x="3790719" y="3460532"/>
                </a:lnTo>
                <a:cubicBezTo>
                  <a:pt x="3797323" y="3541872"/>
                  <a:pt x="3789007" y="3624193"/>
                  <a:pt x="3780361" y="3709762"/>
                </a:cubicBezTo>
                <a:lnTo>
                  <a:pt x="3780169" y="3712283"/>
                </a:lnTo>
                <a:lnTo>
                  <a:pt x="3781239" y="3768266"/>
                </a:lnTo>
                <a:cubicBezTo>
                  <a:pt x="3780994" y="3815588"/>
                  <a:pt x="3779902" y="3863939"/>
                  <a:pt x="3778794" y="3912511"/>
                </a:cubicBezTo>
                <a:lnTo>
                  <a:pt x="3776324" y="4054010"/>
                </a:lnTo>
                <a:lnTo>
                  <a:pt x="3778601" y="4074733"/>
                </a:lnTo>
                <a:cubicBezTo>
                  <a:pt x="3822365" y="4336760"/>
                  <a:pt x="3765189" y="4482586"/>
                  <a:pt x="3778601" y="4644650"/>
                </a:cubicBezTo>
                <a:cubicBezTo>
                  <a:pt x="3781954" y="4685166"/>
                  <a:pt x="3782850" y="4718916"/>
                  <a:pt x="3782504" y="4749344"/>
                </a:cubicBezTo>
                <a:lnTo>
                  <a:pt x="3780512" y="4796832"/>
                </a:lnTo>
                <a:lnTo>
                  <a:pt x="3786260" y="4877451"/>
                </a:lnTo>
                <a:cubicBezTo>
                  <a:pt x="3786165" y="4918212"/>
                  <a:pt x="3784020" y="4964155"/>
                  <a:pt x="3781623" y="5015963"/>
                </a:cubicBezTo>
                <a:lnTo>
                  <a:pt x="3779076" y="5087925"/>
                </a:lnTo>
                <a:lnTo>
                  <a:pt x="3779599" y="5155456"/>
                </a:lnTo>
                <a:lnTo>
                  <a:pt x="3775907" y="5219073"/>
                </a:lnTo>
                <a:lnTo>
                  <a:pt x="3778601" y="5402640"/>
                </a:lnTo>
                <a:cubicBezTo>
                  <a:pt x="3780494" y="5441637"/>
                  <a:pt x="3781680" y="5475146"/>
                  <a:pt x="3782335" y="5504141"/>
                </a:cubicBezTo>
                <a:lnTo>
                  <a:pt x="3782798" y="5566951"/>
                </a:lnTo>
                <a:lnTo>
                  <a:pt x="3786885" y="5599303"/>
                </a:lnTo>
                <a:cubicBezTo>
                  <a:pt x="3799534" y="5776838"/>
                  <a:pt x="3769350" y="6111156"/>
                  <a:pt x="3778601" y="6291711"/>
                </a:cubicBezTo>
                <a:cubicBezTo>
                  <a:pt x="3687392" y="6306733"/>
                  <a:pt x="3632350" y="6304889"/>
                  <a:pt x="3574752" y="6300212"/>
                </a:cubicBezTo>
                <a:lnTo>
                  <a:pt x="3545837" y="6297718"/>
                </a:lnTo>
                <a:lnTo>
                  <a:pt x="3527963" y="6296834"/>
                </a:lnTo>
                <a:cubicBezTo>
                  <a:pt x="3482151" y="6294419"/>
                  <a:pt x="3430025" y="6291672"/>
                  <a:pt x="3355561" y="6291711"/>
                </a:cubicBezTo>
                <a:cubicBezTo>
                  <a:pt x="3304843" y="6293555"/>
                  <a:pt x="3262749" y="6292377"/>
                  <a:pt x="3225711" y="6290098"/>
                </a:cubicBezTo>
                <a:lnTo>
                  <a:pt x="3218247" y="6289525"/>
                </a:lnTo>
                <a:lnTo>
                  <a:pt x="3198550" y="6289212"/>
                </a:lnTo>
                <a:cubicBezTo>
                  <a:pt x="3144315" y="6287803"/>
                  <a:pt x="3088976" y="6286105"/>
                  <a:pt x="3034921" y="6284968"/>
                </a:cubicBezTo>
                <a:lnTo>
                  <a:pt x="2973802" y="6284626"/>
                </a:lnTo>
                <a:lnTo>
                  <a:pt x="2932520" y="6291711"/>
                </a:lnTo>
                <a:cubicBezTo>
                  <a:pt x="2893699" y="6300111"/>
                  <a:pt x="2847670" y="6301992"/>
                  <a:pt x="2797581" y="6300669"/>
                </a:cubicBezTo>
                <a:lnTo>
                  <a:pt x="2672392" y="6292599"/>
                </a:lnTo>
                <a:lnTo>
                  <a:pt x="2629726" y="6293120"/>
                </a:lnTo>
                <a:lnTo>
                  <a:pt x="2540544" y="6284698"/>
                </a:lnTo>
                <a:lnTo>
                  <a:pt x="2473475" y="6280786"/>
                </a:lnTo>
                <a:cubicBezTo>
                  <a:pt x="2419724" y="6279900"/>
                  <a:pt x="2368202" y="6282437"/>
                  <a:pt x="2322057" y="6291711"/>
                </a:cubicBezTo>
                <a:cubicBezTo>
                  <a:pt x="2275912" y="6300985"/>
                  <a:pt x="2236301" y="6305003"/>
                  <a:pt x="2199195" y="6305968"/>
                </a:cubicBezTo>
                <a:lnTo>
                  <a:pt x="2094190" y="6302012"/>
                </a:lnTo>
                <a:lnTo>
                  <a:pt x="2029724" y="6307766"/>
                </a:lnTo>
                <a:cubicBezTo>
                  <a:pt x="1971866" y="6308389"/>
                  <a:pt x="1916420" y="6305265"/>
                  <a:pt x="1864312" y="6301339"/>
                </a:cubicBezTo>
                <a:lnTo>
                  <a:pt x="1761307" y="6293375"/>
                </a:lnTo>
                <a:lnTo>
                  <a:pt x="1745972" y="6293782"/>
                </a:lnTo>
                <a:cubicBezTo>
                  <a:pt x="1699734" y="6294177"/>
                  <a:pt x="1664143" y="6292827"/>
                  <a:pt x="1633352" y="6291083"/>
                </a:cubicBezTo>
                <a:lnTo>
                  <a:pt x="1621369" y="6290324"/>
                </a:lnTo>
                <a:lnTo>
                  <a:pt x="1599140" y="6291711"/>
                </a:lnTo>
                <a:cubicBezTo>
                  <a:pt x="1564093" y="6296354"/>
                  <a:pt x="1527169" y="6296254"/>
                  <a:pt x="1488567" y="6294097"/>
                </a:cubicBezTo>
                <a:lnTo>
                  <a:pt x="1429716" y="6289243"/>
                </a:lnTo>
                <a:lnTo>
                  <a:pt x="1401008" y="6291711"/>
                </a:lnTo>
                <a:cubicBezTo>
                  <a:pt x="1314301" y="6301163"/>
                  <a:pt x="1222976" y="6299856"/>
                  <a:pt x="1127367" y="6296839"/>
                </a:cubicBezTo>
                <a:lnTo>
                  <a:pt x="1062601" y="6295730"/>
                </a:lnTo>
                <a:lnTo>
                  <a:pt x="964991" y="6305909"/>
                </a:lnTo>
                <a:cubicBezTo>
                  <a:pt x="833250" y="6307778"/>
                  <a:pt x="714190" y="6280255"/>
                  <a:pt x="603122" y="6291711"/>
                </a:cubicBezTo>
                <a:cubicBezTo>
                  <a:pt x="455032" y="6306986"/>
                  <a:pt x="261206" y="6260346"/>
                  <a:pt x="30143" y="6291711"/>
                </a:cubicBezTo>
                <a:cubicBezTo>
                  <a:pt x="-1198" y="6167281"/>
                  <a:pt x="7291" y="6044138"/>
                  <a:pt x="19371" y="5934598"/>
                </a:cubicBezTo>
                <a:lnTo>
                  <a:pt x="33559" y="5801663"/>
                </a:lnTo>
                <a:lnTo>
                  <a:pt x="30143" y="5784485"/>
                </a:lnTo>
                <a:cubicBezTo>
                  <a:pt x="7257" y="5691455"/>
                  <a:pt x="7506" y="5585492"/>
                  <a:pt x="13352" y="5476692"/>
                </a:cubicBezTo>
                <a:lnTo>
                  <a:pt x="21882" y="5346809"/>
                </a:lnTo>
                <a:lnTo>
                  <a:pt x="22064" y="5339439"/>
                </a:lnTo>
                <a:lnTo>
                  <a:pt x="29601" y="5166357"/>
                </a:lnTo>
                <a:lnTo>
                  <a:pt x="30143" y="5151877"/>
                </a:lnTo>
                <a:cubicBezTo>
                  <a:pt x="30018" y="5125783"/>
                  <a:pt x="30111" y="5102484"/>
                  <a:pt x="30346" y="5081409"/>
                </a:cubicBezTo>
                <a:lnTo>
                  <a:pt x="30433" y="5076663"/>
                </a:lnTo>
                <a:lnTo>
                  <a:pt x="30143" y="4963804"/>
                </a:lnTo>
                <a:cubicBezTo>
                  <a:pt x="27040" y="4910138"/>
                  <a:pt x="27067" y="4856021"/>
                  <a:pt x="28459" y="4800989"/>
                </a:cubicBezTo>
                <a:lnTo>
                  <a:pt x="30399" y="4750796"/>
                </a:lnTo>
                <a:lnTo>
                  <a:pt x="31514" y="4666872"/>
                </a:lnTo>
                <a:lnTo>
                  <a:pt x="34697" y="4639551"/>
                </a:lnTo>
                <a:lnTo>
                  <a:pt x="34963" y="4632686"/>
                </a:lnTo>
                <a:cubicBezTo>
                  <a:pt x="37318" y="4575362"/>
                  <a:pt x="39271" y="4516661"/>
                  <a:pt x="39056" y="4456118"/>
                </a:cubicBezTo>
                <a:lnTo>
                  <a:pt x="36996" y="4412759"/>
                </a:lnTo>
                <a:lnTo>
                  <a:pt x="30143" y="4388188"/>
                </a:lnTo>
                <a:cubicBezTo>
                  <a:pt x="7389" y="4328002"/>
                  <a:pt x="11492" y="4256950"/>
                  <a:pt x="19232" y="4188739"/>
                </a:cubicBezTo>
                <a:lnTo>
                  <a:pt x="23985" y="4147809"/>
                </a:lnTo>
                <a:lnTo>
                  <a:pt x="23690" y="4087290"/>
                </a:lnTo>
                <a:lnTo>
                  <a:pt x="29097" y="3984687"/>
                </a:lnTo>
                <a:lnTo>
                  <a:pt x="28035" y="3962690"/>
                </a:lnTo>
                <a:cubicBezTo>
                  <a:pt x="28525" y="3945828"/>
                  <a:pt x="30052" y="3926691"/>
                  <a:pt x="32148" y="3905387"/>
                </a:cubicBezTo>
                <a:lnTo>
                  <a:pt x="34754" y="3881032"/>
                </a:lnTo>
                <a:lnTo>
                  <a:pt x="39206" y="3802233"/>
                </a:lnTo>
                <a:cubicBezTo>
                  <a:pt x="39778" y="3763353"/>
                  <a:pt x="37619" y="3728800"/>
                  <a:pt x="30143" y="3698588"/>
                </a:cubicBezTo>
                <a:cubicBezTo>
                  <a:pt x="7714" y="3607954"/>
                  <a:pt x="33117" y="3482508"/>
                  <a:pt x="36579" y="3365983"/>
                </a:cubicBezTo>
                <a:lnTo>
                  <a:pt x="36510" y="3356621"/>
                </a:lnTo>
                <a:lnTo>
                  <a:pt x="30143" y="3311044"/>
                </a:lnTo>
                <a:cubicBezTo>
                  <a:pt x="14271" y="3224157"/>
                  <a:pt x="11445" y="3149243"/>
                  <a:pt x="14856" y="3082749"/>
                </a:cubicBezTo>
                <a:lnTo>
                  <a:pt x="22229" y="3005366"/>
                </a:lnTo>
                <a:lnTo>
                  <a:pt x="27244" y="2895198"/>
                </a:lnTo>
                <a:cubicBezTo>
                  <a:pt x="29143" y="2848776"/>
                  <a:pt x="30527" y="2799531"/>
                  <a:pt x="30143" y="2746826"/>
                </a:cubicBezTo>
                <a:lnTo>
                  <a:pt x="36784" y="2638240"/>
                </a:lnTo>
                <a:lnTo>
                  <a:pt x="30143" y="2615745"/>
                </a:lnTo>
                <a:cubicBezTo>
                  <a:pt x="-20952" y="2495890"/>
                  <a:pt x="17898" y="2340273"/>
                  <a:pt x="37923" y="2201958"/>
                </a:cubicBezTo>
                <a:lnTo>
                  <a:pt x="42734" y="2158379"/>
                </a:lnTo>
                <a:lnTo>
                  <a:pt x="30143" y="2114218"/>
                </a:lnTo>
                <a:cubicBezTo>
                  <a:pt x="2269" y="2040950"/>
                  <a:pt x="-2735" y="1972014"/>
                  <a:pt x="1162" y="1906697"/>
                </a:cubicBezTo>
                <a:lnTo>
                  <a:pt x="6289" y="1854885"/>
                </a:lnTo>
                <a:lnTo>
                  <a:pt x="8053" y="1809168"/>
                </a:lnTo>
                <a:cubicBezTo>
                  <a:pt x="9832" y="1790244"/>
                  <a:pt x="12470" y="1771472"/>
                  <a:pt x="15415" y="1752867"/>
                </a:cubicBezTo>
                <a:lnTo>
                  <a:pt x="30925" y="1652561"/>
                </a:lnTo>
                <a:lnTo>
                  <a:pt x="30143" y="1606992"/>
                </a:lnTo>
                <a:cubicBezTo>
                  <a:pt x="28397" y="1588584"/>
                  <a:pt x="27931" y="1568665"/>
                  <a:pt x="28348" y="1547550"/>
                </a:cubicBezTo>
                <a:lnTo>
                  <a:pt x="29206" y="1531212"/>
                </a:lnTo>
                <a:lnTo>
                  <a:pt x="23637" y="1487282"/>
                </a:lnTo>
                <a:cubicBezTo>
                  <a:pt x="16479" y="1367166"/>
                  <a:pt x="59638" y="1246041"/>
                  <a:pt x="30143" y="1156757"/>
                </a:cubicBezTo>
                <a:cubicBezTo>
                  <a:pt x="21716" y="1131248"/>
                  <a:pt x="18318" y="1090735"/>
                  <a:pt x="17757" y="1041370"/>
                </a:cubicBezTo>
                <a:lnTo>
                  <a:pt x="18463" y="985697"/>
                </a:lnTo>
                <a:lnTo>
                  <a:pt x="16239" y="975915"/>
                </a:lnTo>
                <a:cubicBezTo>
                  <a:pt x="13541" y="957312"/>
                  <a:pt x="12597" y="940330"/>
                  <a:pt x="12862" y="924477"/>
                </a:cubicBezTo>
                <a:lnTo>
                  <a:pt x="23640" y="845857"/>
                </a:lnTo>
                <a:lnTo>
                  <a:pt x="30907" y="688163"/>
                </a:lnTo>
                <a:lnTo>
                  <a:pt x="31375" y="662715"/>
                </a:lnTo>
                <a:lnTo>
                  <a:pt x="30143" y="655230"/>
                </a:lnTo>
                <a:cubicBezTo>
                  <a:pt x="20345" y="615334"/>
                  <a:pt x="17924" y="569960"/>
                  <a:pt x="19185" y="520814"/>
                </a:cubicBezTo>
                <a:lnTo>
                  <a:pt x="26662" y="415314"/>
                </a:lnTo>
                <a:lnTo>
                  <a:pt x="25635" y="383217"/>
                </a:lnTo>
                <a:cubicBezTo>
                  <a:pt x="25461" y="243905"/>
                  <a:pt x="35455" y="113017"/>
                  <a:pt x="30143" y="22622"/>
                </a:cubicBezTo>
                <a:cubicBezTo>
                  <a:pt x="90096" y="13526"/>
                  <a:pt x="146841" y="12585"/>
                  <a:pt x="200495" y="15390"/>
                </a:cubicBezTo>
                <a:lnTo>
                  <a:pt x="324102" y="27794"/>
                </a:lnTo>
                <a:lnTo>
                  <a:pt x="329634" y="27979"/>
                </a:lnTo>
                <a:cubicBezTo>
                  <a:pt x="398332" y="30204"/>
                  <a:pt x="468106" y="31425"/>
                  <a:pt x="551798" y="27886"/>
                </a:cubicBezTo>
                <a:lnTo>
                  <a:pt x="592464" y="25476"/>
                </a:lnTo>
                <a:lnTo>
                  <a:pt x="603122" y="22622"/>
                </a:lnTo>
                <a:cubicBezTo>
                  <a:pt x="639294" y="8191"/>
                  <a:pt x="679641" y="1916"/>
                  <a:pt x="723201" y="386"/>
                </a:cubicBezTo>
                <a:close/>
              </a:path>
            </a:pathLst>
          </a:custGeom>
        </p:spPr>
      </p:pic>
    </p:spTree>
    <p:extLst>
      <p:ext uri="{BB962C8B-B14F-4D97-AF65-F5344CB8AC3E}">
        <p14:creationId xmlns:p14="http://schemas.microsoft.com/office/powerpoint/2010/main" val="13264033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412</TotalTime>
  <Words>1678</Words>
  <Application>Microsoft Macintosh PowerPoint</Application>
  <PresentationFormat>Widescreen</PresentationFormat>
  <Paragraphs>101</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Aptos</vt:lpstr>
      <vt:lpstr>Aptos Display</vt:lpstr>
      <vt:lpstr>Arial</vt:lpstr>
      <vt:lpstr>Arial Hebrew</vt:lpstr>
      <vt:lpstr>Helvetica Neue</vt:lpstr>
      <vt:lpstr>Office Theme</vt:lpstr>
      <vt:lpstr>Smart Toothbrush: Advanced Oral Hygiene Solution </vt:lpstr>
      <vt:lpstr>מבוא:</vt:lpstr>
      <vt:lpstr>מבוא:</vt:lpstr>
      <vt:lpstr>מבוא:</vt:lpstr>
      <vt:lpstr>חיישנים:</vt:lpstr>
      <vt:lpstr>שילוב פונקציונאלי של החיישנים:</vt:lpstr>
      <vt:lpstr>עיצוב ותכנון:</vt:lpstr>
      <vt:lpstr>דיאגרמות:</vt:lpstr>
      <vt:lpstr>תכנון ופיתוח מערכת:</vt:lpstr>
      <vt:lpstr>Smart Phone Application Prototype:</vt:lpstr>
      <vt:lpstr>סיכום:</vt:lpstr>
      <vt:lpstr>סיכום:</vt:lpstr>
      <vt:lpstr>מקורות מידע:</vt:lpstr>
      <vt:lpstr>נספחים:</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Omer Peled</dc:creator>
  <cp:lastModifiedBy>Omer Peled</cp:lastModifiedBy>
  <cp:revision>124</cp:revision>
  <dcterms:created xsi:type="dcterms:W3CDTF">2024-07-11T14:50:02Z</dcterms:created>
  <dcterms:modified xsi:type="dcterms:W3CDTF">2024-07-14T16:58:16Z</dcterms:modified>
</cp:coreProperties>
</file>

<file path=docProps/thumbnail.jpeg>
</file>